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60"/>
  </p:notesMasterIdLst>
  <p:sldIdLst>
    <p:sldId id="404" r:id="rId2"/>
    <p:sldId id="256" r:id="rId3"/>
    <p:sldId id="376" r:id="rId4"/>
    <p:sldId id="377" r:id="rId5"/>
    <p:sldId id="259" r:id="rId6"/>
    <p:sldId id="383" r:id="rId7"/>
    <p:sldId id="257" r:id="rId8"/>
    <p:sldId id="378" r:id="rId9"/>
    <p:sldId id="379" r:id="rId10"/>
    <p:sldId id="373" r:id="rId11"/>
    <p:sldId id="380" r:id="rId12"/>
    <p:sldId id="384" r:id="rId13"/>
    <p:sldId id="330" r:id="rId14"/>
    <p:sldId id="386" r:id="rId15"/>
    <p:sldId id="439" r:id="rId16"/>
    <p:sldId id="393" r:id="rId17"/>
    <p:sldId id="392" r:id="rId18"/>
    <p:sldId id="340" r:id="rId19"/>
    <p:sldId id="387" r:id="rId20"/>
    <p:sldId id="388" r:id="rId21"/>
    <p:sldId id="280" r:id="rId22"/>
    <p:sldId id="390" r:id="rId23"/>
    <p:sldId id="391" r:id="rId24"/>
    <p:sldId id="362" r:id="rId25"/>
    <p:sldId id="405" r:id="rId26"/>
    <p:sldId id="353" r:id="rId27"/>
    <p:sldId id="343" r:id="rId28"/>
    <p:sldId id="345" r:id="rId29"/>
    <p:sldId id="394" r:id="rId30"/>
    <p:sldId id="342" r:id="rId31"/>
    <p:sldId id="434" r:id="rId32"/>
    <p:sldId id="372" r:id="rId33"/>
    <p:sldId id="438" r:id="rId34"/>
    <p:sldId id="344" r:id="rId35"/>
    <p:sldId id="395" r:id="rId36"/>
    <p:sldId id="397" r:id="rId37"/>
    <p:sldId id="398" r:id="rId38"/>
    <p:sldId id="396" r:id="rId39"/>
    <p:sldId id="401" r:id="rId40"/>
    <p:sldId id="427" r:id="rId41"/>
    <p:sldId id="370" r:id="rId42"/>
    <p:sldId id="399" r:id="rId43"/>
    <p:sldId id="400" r:id="rId44"/>
    <p:sldId id="367" r:id="rId45"/>
    <p:sldId id="403" r:id="rId46"/>
    <p:sldId id="428" r:id="rId47"/>
    <p:sldId id="407" r:id="rId48"/>
    <p:sldId id="406" r:id="rId49"/>
    <p:sldId id="433" r:id="rId50"/>
    <p:sldId id="408" r:id="rId51"/>
    <p:sldId id="409" r:id="rId52"/>
    <p:sldId id="410" r:id="rId53"/>
    <p:sldId id="411" r:id="rId54"/>
    <p:sldId id="412" r:id="rId55"/>
    <p:sldId id="413" r:id="rId56"/>
    <p:sldId id="414" r:id="rId57"/>
    <p:sldId id="429" r:id="rId58"/>
    <p:sldId id="431"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0" autoAdjust="0"/>
    <p:restoredTop sz="94655" autoAdjust="0"/>
  </p:normalViewPr>
  <p:slideViewPr>
    <p:cSldViewPr snapToGrid="0">
      <p:cViewPr varScale="1">
        <p:scale>
          <a:sx n="76" d="100"/>
          <a:sy n="76" d="100"/>
        </p:scale>
        <p:origin x="126" y="120"/>
      </p:cViewPr>
      <p:guideLst/>
    </p:cSldViewPr>
  </p:slideViewPr>
  <p:outlineViewPr>
    <p:cViewPr>
      <p:scale>
        <a:sx n="33" d="100"/>
        <a:sy n="33" d="100"/>
      </p:scale>
      <p:origin x="0" y="-12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2A2EB5-3601-4884-AB92-0DA2D7805AE8}" type="datetimeFigureOut">
              <a:rPr lang="ru-RU" smtClean="0"/>
              <a:t>26.09.2021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9E2B61-7D3E-43CC-A47B-F831EEDEBFCD}" type="slidenum">
              <a:rPr lang="ru-RU" smtClean="0"/>
              <a:t>‹#›</a:t>
            </a:fld>
            <a:endParaRPr lang="ru-RU"/>
          </a:p>
        </p:txBody>
      </p:sp>
    </p:spTree>
    <p:extLst>
      <p:ext uri="{BB962C8B-B14F-4D97-AF65-F5344CB8AC3E}">
        <p14:creationId xmlns:p14="http://schemas.microsoft.com/office/powerpoint/2010/main" val="3875606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be-BY" altLang="ru-RU" smtClean="0"/>
          </a:p>
        </p:txBody>
      </p:sp>
      <p:sp>
        <p:nvSpPr>
          <p:cNvPr id="922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B37FCB8F-4F2F-4D7E-94D9-07C636F4C477}" type="slidenum">
              <a:rPr lang="be-BY" altLang="ru-RU">
                <a:latin typeface="Verdana" panose="020B0604030504040204" pitchFamily="34" charset="0"/>
              </a:rPr>
              <a:pPr>
                <a:spcBef>
                  <a:spcPct val="0"/>
                </a:spcBef>
              </a:pPr>
              <a:t>1</a:t>
            </a:fld>
            <a:endParaRPr lang="be-BY" altLang="ru-RU">
              <a:latin typeface="Verdana" panose="020B0604030504040204" pitchFamily="34" charset="0"/>
            </a:endParaRPr>
          </a:p>
        </p:txBody>
      </p:sp>
    </p:spTree>
    <p:extLst>
      <p:ext uri="{BB962C8B-B14F-4D97-AF65-F5344CB8AC3E}">
        <p14:creationId xmlns:p14="http://schemas.microsoft.com/office/powerpoint/2010/main" val="3362151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5B02E09-A351-4B98-92B3-22BFACE6DB1D}" type="slidenum">
              <a:rPr lang="ru-RU" smtClean="0"/>
              <a:t>4</a:t>
            </a:fld>
            <a:endParaRPr lang="ru-RU"/>
          </a:p>
        </p:txBody>
      </p:sp>
    </p:spTree>
    <p:extLst>
      <p:ext uri="{BB962C8B-B14F-4D97-AF65-F5344CB8AC3E}">
        <p14:creationId xmlns:p14="http://schemas.microsoft.com/office/powerpoint/2010/main" val="307094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189E2B61-7D3E-43CC-A47B-F831EEDEBFCD}" type="slidenum">
              <a:rPr lang="ru-RU" smtClean="0"/>
              <a:t>13</a:t>
            </a:fld>
            <a:endParaRPr lang="ru-RU"/>
          </a:p>
        </p:txBody>
      </p:sp>
    </p:spTree>
    <p:extLst>
      <p:ext uri="{BB962C8B-B14F-4D97-AF65-F5344CB8AC3E}">
        <p14:creationId xmlns:p14="http://schemas.microsoft.com/office/powerpoint/2010/main" val="3093562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Образ слайда 1"/>
          <p:cNvSpPr>
            <a:spLocks noGrp="1" noRot="1" noChangeAspect="1" noTextEdit="1"/>
          </p:cNvSpPr>
          <p:nvPr>
            <p:ph type="sldImg"/>
          </p:nvPr>
        </p:nvSpPr>
        <p:spPr>
          <a:ln/>
        </p:spPr>
      </p:sp>
      <p:sp>
        <p:nvSpPr>
          <p:cNvPr id="12291" name="Заметки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ru-RU" altLang="ru-RU" smtClean="0">
              <a:latin typeface="Arial" panose="020B0604020202020204" pitchFamily="34" charset="0"/>
            </a:endParaRPr>
          </a:p>
        </p:txBody>
      </p:sp>
      <p:sp>
        <p:nvSpPr>
          <p:cNvPr id="12292" name="Номер слайда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DAF8BFF4-CF1C-46D1-835D-437250DA26BD}" type="slidenum">
              <a:rPr lang="ru-RU" altLang="ru-RU" sz="1200" smtClean="0"/>
              <a:pPr/>
              <a:t>28</a:t>
            </a:fld>
            <a:endParaRPr lang="ru-RU" altLang="ru-RU" sz="1200" smtClean="0"/>
          </a:p>
        </p:txBody>
      </p:sp>
    </p:spTree>
    <p:extLst>
      <p:ext uri="{BB962C8B-B14F-4D97-AF65-F5344CB8AC3E}">
        <p14:creationId xmlns:p14="http://schemas.microsoft.com/office/powerpoint/2010/main" val="1411166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189E2B61-7D3E-43CC-A47B-F831EEDEBFCD}" type="slidenum">
              <a:rPr lang="ru-RU" smtClean="0"/>
              <a:t>58</a:t>
            </a:fld>
            <a:endParaRPr lang="ru-RU"/>
          </a:p>
        </p:txBody>
      </p:sp>
    </p:spTree>
    <p:extLst>
      <p:ext uri="{BB962C8B-B14F-4D97-AF65-F5344CB8AC3E}">
        <p14:creationId xmlns:p14="http://schemas.microsoft.com/office/powerpoint/2010/main" val="2075813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C2920DF3-2AEB-4951-85CC-93155B0EB846}" type="datetime1">
              <a:rPr lang="ru-RU" smtClean="0"/>
              <a:t>26.09.2021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211F89-2E92-4E14-B032-14DE4A52F6A2}" type="slidenum">
              <a:rPr lang="ru-RU" smtClean="0"/>
              <a:t>‹#›</a:t>
            </a:fld>
            <a:endParaRPr lang="ru-RU"/>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2082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Date Placeholder 2"/>
          <p:cNvSpPr>
            <a:spLocks noGrp="1"/>
          </p:cNvSpPr>
          <p:nvPr>
            <p:ph type="dt" sz="half" idx="10"/>
          </p:nvPr>
        </p:nvSpPr>
        <p:spPr/>
        <p:txBody>
          <a:bodyPr/>
          <a:lstStyle/>
          <a:p>
            <a:fld id="{2B7839EA-CDEE-4B1D-8C6E-91C5240A5BFF}" type="datetime1">
              <a:rPr lang="ru-RU" smtClean="0"/>
              <a:t>26.09.2021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2565435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91F36A10-A9AC-478D-A9FE-43BE93CEFF15}" type="datetime1">
              <a:rPr lang="ru-RU" smtClean="0"/>
              <a:t>26.09.2021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21427009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6E72F162-84A8-45DA-B060-223BE4C40ADC}" type="datetime1">
              <a:rPr lang="ru-RU" smtClean="0"/>
              <a:t>26.09.2021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211F89-2E92-4E14-B032-14DE4A52F6A2}" type="slidenum">
              <a:rPr lang="ru-RU" smtClean="0"/>
              <a:t>‹#›</a:t>
            </a:fld>
            <a:endParaRPr lang="ru-RU"/>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86792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7F74E117-02B2-4A71-8C04-2EA262609FA2}" type="datetime1">
              <a:rPr lang="ru-RU" smtClean="0"/>
              <a:t>26.09.2021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1155295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232E8773-5BC6-4A54-ADCE-6A844E0EE85A}" type="datetime1">
              <a:rPr lang="ru-RU" smtClean="0"/>
              <a:t>26.09.2021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211F89-2E92-4E14-B032-14DE4A52F6A2}" type="slidenum">
              <a:rPr lang="ru-RU" smtClean="0"/>
              <a:t>‹#›</a:t>
            </a:fld>
            <a:endParaRPr lang="ru-RU"/>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458560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307E9081-BA39-46D6-B7F7-A7687891C17E}" type="datetime1">
              <a:rPr lang="ru-RU" smtClean="0"/>
              <a:t>26.09.2021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3325767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E89DA51-D96A-4E1C-B462-15D080F77E3A}" type="datetime1">
              <a:rPr lang="ru-RU" smtClean="0"/>
              <a:t>26.09.2021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1269821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1641920-34BF-47A4-B26D-CF38BC42F188}" type="datetime1">
              <a:rPr lang="ru-RU" smtClean="0"/>
              <a:t>26.09.2021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662191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Заголовок, текст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09600" y="274638"/>
            <a:ext cx="10972800" cy="114300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609600" y="1600200"/>
            <a:ext cx="5384800" cy="44958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6197600" y="1600200"/>
            <a:ext cx="5384800" cy="44958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Rectangle 19"/>
          <p:cNvSpPr>
            <a:spLocks noGrp="1" noChangeArrowheads="1"/>
          </p:cNvSpPr>
          <p:nvPr>
            <p:ph type="dt" sz="half" idx="10"/>
          </p:nvPr>
        </p:nvSpPr>
        <p:spPr>
          <a:ln/>
        </p:spPr>
        <p:txBody>
          <a:bodyPr/>
          <a:lstStyle>
            <a:lvl1pPr>
              <a:defRPr/>
            </a:lvl1pPr>
          </a:lstStyle>
          <a:p>
            <a:pPr>
              <a:defRPr/>
            </a:pPr>
            <a:endParaRPr lang="ru-RU"/>
          </a:p>
        </p:txBody>
      </p:sp>
      <p:sp>
        <p:nvSpPr>
          <p:cNvPr id="6" name="Rectangle 20"/>
          <p:cNvSpPr>
            <a:spLocks noGrp="1" noChangeArrowheads="1"/>
          </p:cNvSpPr>
          <p:nvPr>
            <p:ph type="ftr" sz="quarter" idx="11"/>
          </p:nvPr>
        </p:nvSpPr>
        <p:spPr>
          <a:ln/>
        </p:spPr>
        <p:txBody>
          <a:bodyPr/>
          <a:lstStyle>
            <a:lvl1pPr>
              <a:defRPr/>
            </a:lvl1pPr>
          </a:lstStyle>
          <a:p>
            <a:pPr>
              <a:defRPr/>
            </a:pPr>
            <a:endParaRPr lang="ru-RU"/>
          </a:p>
        </p:txBody>
      </p:sp>
      <p:sp>
        <p:nvSpPr>
          <p:cNvPr id="7" name="Rectangle 21"/>
          <p:cNvSpPr>
            <a:spLocks noGrp="1" noChangeArrowheads="1"/>
          </p:cNvSpPr>
          <p:nvPr>
            <p:ph type="sldNum" sz="quarter" idx="12"/>
          </p:nvPr>
        </p:nvSpPr>
        <p:spPr>
          <a:ln/>
        </p:spPr>
        <p:txBody>
          <a:bodyPr/>
          <a:lstStyle>
            <a:lvl1pPr>
              <a:defRPr/>
            </a:lvl1pPr>
          </a:lstStyle>
          <a:p>
            <a:fld id="{C667EB4A-9535-4A7C-9D14-68E859376936}" type="slidenum">
              <a:rPr lang="ru-RU" altLang="ru-RU"/>
              <a:pPr/>
              <a:t>‹#›</a:t>
            </a:fld>
            <a:endParaRPr lang="ru-RU" altLang="ru-RU"/>
          </a:p>
        </p:txBody>
      </p:sp>
    </p:spTree>
    <p:extLst>
      <p:ext uri="{BB962C8B-B14F-4D97-AF65-F5344CB8AC3E}">
        <p14:creationId xmlns:p14="http://schemas.microsoft.com/office/powerpoint/2010/main" val="2783353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B4AFE11E-C61E-4739-8C33-1B80DA14AC37}" type="datetime1">
              <a:rPr lang="ru-RU" smtClean="0"/>
              <a:t>26.09.2021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1360183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83E0A7DB-635B-4145-81F8-98FBFC12DDDA}" type="datetime1">
              <a:rPr lang="ru-RU" smtClean="0"/>
              <a:t>26.09.2021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26278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D861777D-9A9B-499E-8CCA-BCA814CD32B3}" type="datetime1">
              <a:rPr lang="ru-RU" smtClean="0"/>
              <a:t>26.09.2021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2164729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F5AFEF6F-5AE2-4804-9EB8-878359651381}" type="datetime1">
              <a:rPr lang="ru-RU" smtClean="0"/>
              <a:t>26.09.2021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4144507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C6F452DD-1C49-4CB0-B987-A6AAE6B947E5}" type="datetime1">
              <a:rPr lang="ru-RU" smtClean="0"/>
              <a:t>26.09.2021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221550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DAEDF5-AD29-4223-877C-370B332E3C9E}" type="datetime1">
              <a:rPr lang="ru-RU" smtClean="0"/>
              <a:t>26.09.2021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885521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ED503BF7-C8EC-43AA-8799-25FC90DF84BC}" type="datetime1">
              <a:rPr lang="ru-RU" smtClean="0"/>
              <a:t>26.09.2021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3551909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067F8DE4-2202-4351-A9F1-AD3EC040510B}" type="datetime1">
              <a:rPr lang="ru-RU" smtClean="0"/>
              <a:t>26.09.2021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A4211F89-2E92-4E14-B032-14DE4A52F6A2}" type="slidenum">
              <a:rPr lang="ru-RU" smtClean="0"/>
              <a:t>‹#›</a:t>
            </a:fld>
            <a:endParaRPr lang="ru-RU"/>
          </a:p>
        </p:txBody>
      </p:sp>
    </p:spTree>
    <p:extLst>
      <p:ext uri="{BB962C8B-B14F-4D97-AF65-F5344CB8AC3E}">
        <p14:creationId xmlns:p14="http://schemas.microsoft.com/office/powerpoint/2010/main" val="3723559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99000">
              <a:schemeClr val="tx1">
                <a:lumMod val="95000"/>
              </a:schemeClr>
            </a:gs>
            <a:gs pos="99000">
              <a:schemeClr val="tx1"/>
            </a:gs>
          </a:gsLst>
          <a:lin ang="612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27C53EA-FBB6-4459-89AB-D23A94CE9229}" type="datetime1">
              <a:rPr lang="ru-RU" smtClean="0"/>
              <a:t>26.09.2021</a:t>
            </a:fld>
            <a:endParaRPr lang="ru-RU"/>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ru-RU"/>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A4211F89-2E92-4E14-B032-14DE4A52F6A2}" type="slidenum">
              <a:rPr lang="ru-RU" smtClean="0"/>
              <a:t>‹#›</a:t>
            </a:fld>
            <a:endParaRPr lang="ru-RU"/>
          </a:p>
        </p:txBody>
      </p:sp>
    </p:spTree>
    <p:extLst>
      <p:ext uri="{BB962C8B-B14F-4D97-AF65-F5344CB8AC3E}">
        <p14:creationId xmlns:p14="http://schemas.microsoft.com/office/powerpoint/2010/main" val="1176419730"/>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hf hd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2096770" y="1606550"/>
            <a:ext cx="7772400" cy="2376488"/>
          </a:xfrm>
        </p:spPr>
        <p:txBody>
          <a:bodyPr/>
          <a:lstStyle/>
          <a:p>
            <a:pPr algn="ctr">
              <a:defRPr/>
            </a:pPr>
            <a:r>
              <a:rPr lang="ru-RU" dirty="0">
                <a:solidFill>
                  <a:schemeClr val="bg1"/>
                </a:solidFill>
                <a:effectLst/>
              </a:rPr>
              <a:t>Безопасность жизнедеятельности человека</a:t>
            </a:r>
            <a:endParaRPr lang="ru-RU" dirty="0">
              <a:solidFill>
                <a:schemeClr val="bg1"/>
              </a:solidFill>
            </a:endParaRPr>
          </a:p>
        </p:txBody>
      </p:sp>
      <p:sp>
        <p:nvSpPr>
          <p:cNvPr id="8196" name="Номер слайда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250"/>
              </a:spcBef>
              <a:buClr>
                <a:schemeClr val="accent1"/>
              </a:buClr>
              <a:buSzPct val="80000"/>
              <a:buFont typeface="Wingdings 2" panose="05020102010507070707" pitchFamily="18" charset="2"/>
              <a:buChar char=""/>
              <a:defRPr sz="2800">
                <a:solidFill>
                  <a:schemeClr val="tx1"/>
                </a:solidFill>
                <a:latin typeface="Verdana" panose="020B0604030504040204" pitchFamily="34" charset="0"/>
              </a:defRPr>
            </a:lvl1pPr>
            <a:lvl2pPr marL="742950" indent="-285750">
              <a:spcBef>
                <a:spcPts val="250"/>
              </a:spcBef>
              <a:buClr>
                <a:schemeClr val="accent1"/>
              </a:buClr>
              <a:buSzPct val="100000"/>
              <a:buFont typeface="Verdana" panose="020B0604030504040204" pitchFamily="34" charset="0"/>
              <a:buChar char="◦"/>
              <a:defRPr sz="2400">
                <a:solidFill>
                  <a:schemeClr val="tx1"/>
                </a:solidFill>
                <a:latin typeface="Verdana" panose="020B0604030504040204" pitchFamily="34" charset="0"/>
              </a:defRPr>
            </a:lvl2pPr>
            <a:lvl3pPr marL="1143000" indent="-228600">
              <a:spcBef>
                <a:spcPts val="250"/>
              </a:spcBef>
              <a:buClr>
                <a:srgbClr val="9F8F7A"/>
              </a:buClr>
              <a:buSzPct val="100000"/>
              <a:buFont typeface="Wingdings 2" panose="05020102010507070707" pitchFamily="18" charset="2"/>
              <a:buChar char=""/>
              <a:defRPr sz="2200">
                <a:solidFill>
                  <a:schemeClr val="tx1"/>
                </a:solidFill>
                <a:latin typeface="Verdana" panose="020B0604030504040204" pitchFamily="34" charset="0"/>
              </a:defRPr>
            </a:lvl3pPr>
            <a:lvl4pPr marL="1600200" indent="-228600">
              <a:spcBef>
                <a:spcPts val="225"/>
              </a:spcBef>
              <a:buClr>
                <a:srgbClr val="9F8F7A"/>
              </a:buClr>
              <a:buSzPct val="112000"/>
              <a:buFont typeface="Verdana" panose="020B0604030504040204" pitchFamily="34" charset="0"/>
              <a:buChar char="◦"/>
              <a:defRPr sz="1900">
                <a:solidFill>
                  <a:schemeClr val="tx1"/>
                </a:solidFill>
                <a:latin typeface="Verdana" panose="020B0604030504040204" pitchFamily="34" charset="0"/>
              </a:defRPr>
            </a:lvl4pPr>
            <a:lvl5pPr marL="2057400" indent="-228600">
              <a:spcBef>
                <a:spcPts val="250"/>
              </a:spcBef>
              <a:buClr>
                <a:srgbClr val="FF4500"/>
              </a:buClr>
              <a:buSzPct val="100000"/>
              <a:buFont typeface="Wingdings 2" panose="05020102010507070707" pitchFamily="18" charset="2"/>
              <a:buChar char=""/>
              <a:defRPr>
                <a:solidFill>
                  <a:schemeClr val="tx1"/>
                </a:solidFill>
                <a:latin typeface="Verdana" panose="020B0604030504040204" pitchFamily="34" charset="0"/>
              </a:defRPr>
            </a:lvl5pPr>
            <a:lvl6pPr marL="2514600" indent="-228600" eaLnBrk="0" fontAlgn="base" hangingPunct="0">
              <a:spcBef>
                <a:spcPts val="250"/>
              </a:spcBef>
              <a:spcAft>
                <a:spcPct val="0"/>
              </a:spcAft>
              <a:buClr>
                <a:srgbClr val="FF4500"/>
              </a:buClr>
              <a:buSzPct val="100000"/>
              <a:buFont typeface="Wingdings 2" panose="05020102010507070707" pitchFamily="18" charset="2"/>
              <a:buChar char=""/>
              <a:defRPr>
                <a:solidFill>
                  <a:schemeClr val="tx1"/>
                </a:solidFill>
                <a:latin typeface="Verdana" panose="020B0604030504040204" pitchFamily="34" charset="0"/>
              </a:defRPr>
            </a:lvl6pPr>
            <a:lvl7pPr marL="2971800" indent="-228600" eaLnBrk="0" fontAlgn="base" hangingPunct="0">
              <a:spcBef>
                <a:spcPts val="250"/>
              </a:spcBef>
              <a:spcAft>
                <a:spcPct val="0"/>
              </a:spcAft>
              <a:buClr>
                <a:srgbClr val="FF4500"/>
              </a:buClr>
              <a:buSzPct val="100000"/>
              <a:buFont typeface="Wingdings 2" panose="05020102010507070707" pitchFamily="18" charset="2"/>
              <a:buChar char=""/>
              <a:defRPr>
                <a:solidFill>
                  <a:schemeClr val="tx1"/>
                </a:solidFill>
                <a:latin typeface="Verdana" panose="020B0604030504040204" pitchFamily="34" charset="0"/>
              </a:defRPr>
            </a:lvl7pPr>
            <a:lvl8pPr marL="3429000" indent="-228600" eaLnBrk="0" fontAlgn="base" hangingPunct="0">
              <a:spcBef>
                <a:spcPts val="250"/>
              </a:spcBef>
              <a:spcAft>
                <a:spcPct val="0"/>
              </a:spcAft>
              <a:buClr>
                <a:srgbClr val="FF4500"/>
              </a:buClr>
              <a:buSzPct val="100000"/>
              <a:buFont typeface="Wingdings 2" panose="05020102010507070707" pitchFamily="18" charset="2"/>
              <a:buChar char=""/>
              <a:defRPr>
                <a:solidFill>
                  <a:schemeClr val="tx1"/>
                </a:solidFill>
                <a:latin typeface="Verdana" panose="020B0604030504040204" pitchFamily="34" charset="0"/>
              </a:defRPr>
            </a:lvl8pPr>
            <a:lvl9pPr marL="3886200" indent="-228600" eaLnBrk="0" fontAlgn="base" hangingPunct="0">
              <a:spcBef>
                <a:spcPts val="250"/>
              </a:spcBef>
              <a:spcAft>
                <a:spcPct val="0"/>
              </a:spcAft>
              <a:buClr>
                <a:srgbClr val="FF4500"/>
              </a:buClr>
              <a:buSzPct val="100000"/>
              <a:buFont typeface="Wingdings 2" panose="05020102010507070707" pitchFamily="18" charset="2"/>
              <a:buChar char=""/>
              <a:defRPr>
                <a:solidFill>
                  <a:schemeClr val="tx1"/>
                </a:solidFill>
                <a:latin typeface="Verdana" panose="020B0604030504040204" pitchFamily="34" charset="0"/>
              </a:defRPr>
            </a:lvl9pPr>
          </a:lstStyle>
          <a:p>
            <a:pPr>
              <a:spcBef>
                <a:spcPct val="0"/>
              </a:spcBef>
              <a:buClrTx/>
              <a:buSzTx/>
              <a:buFontTx/>
              <a:buNone/>
            </a:pPr>
            <a:fld id="{D45FB2BA-FF47-45B7-BE25-7BFA6EA13CD6}" type="slidenum">
              <a:rPr lang="ru-RU" altLang="en-US" sz="1000">
                <a:solidFill>
                  <a:srgbClr val="7D95B7"/>
                </a:solidFill>
              </a:rPr>
              <a:pPr>
                <a:spcBef>
                  <a:spcPct val="0"/>
                </a:spcBef>
                <a:buClrTx/>
                <a:buSzTx/>
                <a:buFontTx/>
                <a:buNone/>
              </a:pPr>
              <a:t>1</a:t>
            </a:fld>
            <a:endParaRPr lang="ru-RU" altLang="en-US" sz="1000">
              <a:solidFill>
                <a:srgbClr val="7D95B7"/>
              </a:solidFill>
            </a:endParaRPr>
          </a:p>
        </p:txBody>
      </p:sp>
    </p:spTree>
    <p:extLst>
      <p:ext uri="{BB962C8B-B14F-4D97-AF65-F5344CB8AC3E}">
        <p14:creationId xmlns:p14="http://schemas.microsoft.com/office/powerpoint/2010/main" val="10755149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омер слайда 1"/>
          <p:cNvSpPr>
            <a:spLocks noGrp="1"/>
          </p:cNvSpPr>
          <p:nvPr>
            <p:ph type="sldNum" sz="quarter" idx="12"/>
          </p:nvPr>
        </p:nvSpPr>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fld id="{0EF8ED7C-2923-4484-AB2F-DE4BE7B0A23A}" type="slidenum">
              <a:rPr lang="ru-RU" altLang="en-US" sz="1200">
                <a:solidFill>
                  <a:srgbClr val="7D95B7"/>
                </a:solidFill>
              </a:rPr>
              <a:pPr eaLnBrk="1" hangingPunct="1"/>
              <a:t>10</a:t>
            </a:fld>
            <a:endParaRPr lang="ru-RU" altLang="en-US" sz="1200" dirty="0">
              <a:solidFill>
                <a:srgbClr val="7D95B7"/>
              </a:solidFill>
            </a:endParaRPr>
          </a:p>
        </p:txBody>
      </p:sp>
      <p:sp>
        <p:nvSpPr>
          <p:cNvPr id="9219" name="Прямоугольник 2"/>
          <p:cNvSpPr>
            <a:spLocks noChangeArrowheads="1"/>
          </p:cNvSpPr>
          <p:nvPr/>
        </p:nvSpPr>
        <p:spPr bwMode="auto">
          <a:xfrm>
            <a:off x="613953" y="404813"/>
            <a:ext cx="11234057"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indent="450215" algn="just"/>
            <a:r>
              <a:rPr lang="ru-RU" sz="2400" b="1" spc="-10" dirty="0" smtClean="0">
                <a:solidFill>
                  <a:schemeClr val="bg1"/>
                </a:solidFill>
                <a:latin typeface="+mj-lt"/>
                <a:ea typeface="Calibri"/>
                <a:cs typeface="Times New Roman"/>
              </a:rPr>
              <a:t>Основы </a:t>
            </a:r>
            <a:r>
              <a:rPr lang="ru-RU" sz="2400" b="1" spc="-10" dirty="0">
                <a:solidFill>
                  <a:schemeClr val="bg1"/>
                </a:solidFill>
                <a:latin typeface="+mj-lt"/>
                <a:ea typeface="Calibri"/>
                <a:cs typeface="Times New Roman"/>
              </a:rPr>
              <a:t>экологии и </a:t>
            </a:r>
            <a:r>
              <a:rPr lang="ru-RU" sz="2400" b="1" spc="-10" dirty="0" smtClean="0">
                <a:solidFill>
                  <a:schemeClr val="bg1"/>
                </a:solidFill>
                <a:latin typeface="+mj-lt"/>
                <a:ea typeface="Calibri"/>
                <a:cs typeface="Times New Roman"/>
              </a:rPr>
              <a:t>энергосбережения</a:t>
            </a:r>
          </a:p>
          <a:p>
            <a:pPr indent="450215" algn="just"/>
            <a:r>
              <a:rPr lang="ru-RU" sz="2400" b="1" spc="-10" dirty="0" smtClean="0">
                <a:solidFill>
                  <a:schemeClr val="bg1"/>
                </a:solidFill>
                <a:latin typeface="+mj-lt"/>
                <a:ea typeface="Calibri"/>
                <a:cs typeface="Times New Roman"/>
              </a:rPr>
              <a:t>Экология </a:t>
            </a:r>
            <a:r>
              <a:rPr lang="ru-RU" sz="2400" b="1" spc="-10" dirty="0">
                <a:solidFill>
                  <a:schemeClr val="bg1"/>
                </a:solidFill>
                <a:latin typeface="+mj-lt"/>
                <a:ea typeface="Calibri"/>
                <a:cs typeface="Times New Roman"/>
              </a:rPr>
              <a:t>– </a:t>
            </a:r>
            <a:r>
              <a:rPr lang="ru-RU" sz="2400" spc="-10" dirty="0">
                <a:solidFill>
                  <a:schemeClr val="bg1"/>
                </a:solidFill>
                <a:latin typeface="+mj-lt"/>
                <a:ea typeface="Calibri"/>
                <a:cs typeface="Times New Roman"/>
              </a:rPr>
              <a:t>наука, изучающая отношения общества и природы и результат их взаимодействия. </a:t>
            </a:r>
            <a:r>
              <a:rPr lang="ru-RU" sz="2400" b="1" spc="-10" dirty="0" smtClean="0">
                <a:solidFill>
                  <a:schemeClr val="bg1"/>
                </a:solidFill>
                <a:latin typeface="+mj-lt"/>
                <a:ea typeface="Calibri"/>
                <a:cs typeface="Times New Roman"/>
              </a:rPr>
              <a:t>Предмет </a:t>
            </a:r>
            <a:r>
              <a:rPr lang="ru-RU" sz="2400" b="1" spc="-10" dirty="0">
                <a:solidFill>
                  <a:schemeClr val="bg1"/>
                </a:solidFill>
                <a:latin typeface="+mj-lt"/>
                <a:ea typeface="Calibri"/>
                <a:cs typeface="Times New Roman"/>
              </a:rPr>
              <a:t>экологии  - </a:t>
            </a:r>
            <a:r>
              <a:rPr lang="ru-RU" sz="2400" spc="-10" dirty="0">
                <a:solidFill>
                  <a:schemeClr val="bg1"/>
                </a:solidFill>
                <a:latin typeface="+mj-lt"/>
                <a:ea typeface="Calibri"/>
                <a:cs typeface="Times New Roman"/>
              </a:rPr>
              <a:t>взаимодействия человека с окружающей средой и ее охрана. </a:t>
            </a:r>
            <a:endParaRPr lang="en-US" sz="2400" spc="-10" dirty="0">
              <a:solidFill>
                <a:schemeClr val="bg1"/>
              </a:solidFill>
              <a:latin typeface="+mj-lt"/>
              <a:ea typeface="Calibri"/>
              <a:cs typeface="Times New Roman"/>
            </a:endParaRPr>
          </a:p>
          <a:p>
            <a:pPr indent="450215" algn="just"/>
            <a:r>
              <a:rPr lang="ru-RU" sz="2400" spc="-10" dirty="0">
                <a:solidFill>
                  <a:schemeClr val="bg1"/>
                </a:solidFill>
                <a:latin typeface="+mj-lt"/>
                <a:ea typeface="Calibri"/>
                <a:cs typeface="Times New Roman"/>
              </a:rPr>
              <a:t> </a:t>
            </a:r>
            <a:r>
              <a:rPr lang="ru-RU" sz="2400" b="1" spc="-10" dirty="0">
                <a:solidFill>
                  <a:schemeClr val="bg1"/>
                </a:solidFill>
                <a:latin typeface="+mj-lt"/>
                <a:ea typeface="Calibri"/>
                <a:cs typeface="Times New Roman"/>
              </a:rPr>
              <a:t>Энергосбережение</a:t>
            </a:r>
            <a:r>
              <a:rPr lang="ru-RU" sz="2400" spc="-10" dirty="0">
                <a:solidFill>
                  <a:schemeClr val="bg1"/>
                </a:solidFill>
                <a:latin typeface="+mj-lt"/>
                <a:ea typeface="Calibri"/>
                <a:cs typeface="Times New Roman"/>
              </a:rPr>
              <a:t> – комплекс мер для обеспечения эффективного использования энергоресурсов.</a:t>
            </a:r>
          </a:p>
          <a:p>
            <a:pPr algn="just"/>
            <a:endParaRPr lang="ru-RU" sz="2400" dirty="0">
              <a:latin typeface="+mj-lt"/>
              <a:cs typeface="Times New Roman" pitchFamily="18" charset="0"/>
            </a:endParaRPr>
          </a:p>
          <a:p>
            <a:pPr eaLnBrk="1" hangingPunct="1"/>
            <a:r>
              <a:rPr lang="ru-RU" altLang="ru-RU" sz="2400" b="1" dirty="0" smtClean="0">
                <a:solidFill>
                  <a:schemeClr val="bg1"/>
                </a:solidFill>
                <a:latin typeface="+mj-lt"/>
              </a:rPr>
              <a:t>«</a:t>
            </a:r>
            <a:r>
              <a:rPr lang="ru-RU" altLang="ru-RU" sz="2400" b="1" dirty="0">
                <a:solidFill>
                  <a:schemeClr val="bg1"/>
                </a:solidFill>
                <a:latin typeface="+mj-lt"/>
              </a:rPr>
              <a:t>Основы экологии и энергосбережения»</a:t>
            </a:r>
            <a:r>
              <a:rPr lang="ru-RU" altLang="ru-RU" sz="2400" dirty="0">
                <a:solidFill>
                  <a:schemeClr val="bg1"/>
                </a:solidFill>
                <a:latin typeface="+mj-lt"/>
              </a:rPr>
              <a:t> – предметом изучения </a:t>
            </a:r>
            <a:r>
              <a:rPr lang="ru-RU" altLang="ru-RU" sz="2400" dirty="0" smtClean="0">
                <a:solidFill>
                  <a:schemeClr val="bg1"/>
                </a:solidFill>
                <a:latin typeface="+mj-lt"/>
              </a:rPr>
              <a:t>являются </a:t>
            </a:r>
            <a:r>
              <a:rPr lang="ru-RU" altLang="ru-RU" sz="2400" dirty="0">
                <a:solidFill>
                  <a:schemeClr val="bg1"/>
                </a:solidFill>
                <a:latin typeface="+mj-lt"/>
              </a:rPr>
              <a:t>глобальные экологические проблемы, влияние неблагоприятных факторов окружающей среды на здоровье человека. </a:t>
            </a:r>
            <a:endParaRPr lang="ru-RU" altLang="ru-RU" sz="2400" dirty="0" smtClean="0">
              <a:solidFill>
                <a:schemeClr val="bg1"/>
              </a:solidFill>
              <a:latin typeface="+mj-lt"/>
            </a:endParaRPr>
          </a:p>
          <a:p>
            <a:pPr eaLnBrk="1" hangingPunct="1"/>
            <a:r>
              <a:rPr lang="ru-RU" altLang="ru-RU" sz="2400" dirty="0" smtClean="0">
                <a:solidFill>
                  <a:schemeClr val="bg1"/>
                </a:solidFill>
                <a:latin typeface="+mj-lt"/>
              </a:rPr>
              <a:t>Рассматриваются </a:t>
            </a:r>
            <a:r>
              <a:rPr lang="ru-RU" altLang="ru-RU" sz="2400" dirty="0">
                <a:solidFill>
                  <a:schemeClr val="bg1"/>
                </a:solidFill>
                <a:latin typeface="+mj-lt"/>
              </a:rPr>
              <a:t>проблемы охраны окружающей среды. А также, предметом данного модуля является система знаний о топливно-энергетических ресурсах Республики Беларусь и проблемах их использования. </a:t>
            </a:r>
            <a:endParaRPr lang="ru-RU" altLang="ru-RU" sz="2400" dirty="0" smtClean="0">
              <a:solidFill>
                <a:schemeClr val="bg1"/>
              </a:solidFill>
              <a:latin typeface="+mj-lt"/>
            </a:endParaRPr>
          </a:p>
          <a:p>
            <a:pPr eaLnBrk="1" hangingPunct="1"/>
            <a:r>
              <a:rPr lang="ru-RU" altLang="ru-RU" sz="2400" dirty="0" smtClean="0">
                <a:solidFill>
                  <a:schemeClr val="bg1"/>
                </a:solidFill>
                <a:latin typeface="+mj-lt"/>
              </a:rPr>
              <a:t>Рассматриваются </a:t>
            </a:r>
            <a:r>
              <a:rPr lang="ru-RU" altLang="ru-RU" sz="2400" dirty="0">
                <a:solidFill>
                  <a:schemeClr val="bg1"/>
                </a:solidFill>
                <a:latin typeface="+mj-lt"/>
              </a:rPr>
              <a:t>традиционные и нетрадиционные способы получения тепловой и электрической энергии и основные принципы их рационального использования.</a:t>
            </a:r>
          </a:p>
        </p:txBody>
      </p:sp>
    </p:spTree>
    <p:extLst>
      <p:ext uri="{BB962C8B-B14F-4D97-AF65-F5344CB8AC3E}">
        <p14:creationId xmlns:p14="http://schemas.microsoft.com/office/powerpoint/2010/main" val="13368119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420166" y="325374"/>
            <a:ext cx="10944519" cy="5149309"/>
          </a:xfrm>
        </p:spPr>
        <p:txBody>
          <a:bodyPr>
            <a:normAutofit/>
          </a:bodyPr>
          <a:lstStyle/>
          <a:p>
            <a:pPr indent="450215">
              <a:spcBef>
                <a:spcPts val="0"/>
              </a:spcBef>
              <a:spcAft>
                <a:spcPts val="0"/>
              </a:spcAft>
            </a:pPr>
            <a:r>
              <a:rPr lang="ru-RU" sz="2400" b="1" spc="-10" dirty="0" smtClean="0">
                <a:solidFill>
                  <a:schemeClr val="bg1"/>
                </a:solidFill>
                <a:latin typeface="+mj-lt"/>
                <a:ea typeface="Calibri"/>
                <a:cs typeface="Times New Roman"/>
              </a:rPr>
              <a:t>Защита </a:t>
            </a:r>
            <a:r>
              <a:rPr lang="ru-RU" sz="2400" b="1" spc="-10" dirty="0">
                <a:solidFill>
                  <a:schemeClr val="bg1"/>
                </a:solidFill>
                <a:latin typeface="+mj-lt"/>
                <a:ea typeface="Calibri"/>
                <a:cs typeface="Times New Roman"/>
              </a:rPr>
              <a:t>населения в чрезвычайных ситуациях – </a:t>
            </a:r>
            <a:r>
              <a:rPr lang="ru-RU" sz="2400" spc="-10" dirty="0">
                <a:solidFill>
                  <a:schemeClr val="bg1"/>
                </a:solidFill>
                <a:latin typeface="+mj-lt"/>
                <a:ea typeface="Calibri"/>
                <a:cs typeface="Times New Roman"/>
              </a:rPr>
              <a:t>комплекс правовых, экономических, организационных, инженерно-технических </a:t>
            </a:r>
            <a:r>
              <a:rPr lang="ru-RU" sz="2400" spc="-10" dirty="0" smtClean="0">
                <a:solidFill>
                  <a:schemeClr val="bg1"/>
                </a:solidFill>
                <a:latin typeface="+mj-lt"/>
                <a:ea typeface="Calibri"/>
                <a:cs typeface="Times New Roman"/>
              </a:rPr>
              <a:t>мероприятий</a:t>
            </a:r>
            <a:r>
              <a:rPr lang="ru-RU" sz="2400" spc="-10" dirty="0">
                <a:solidFill>
                  <a:schemeClr val="bg1"/>
                </a:solidFill>
                <a:latin typeface="+mj-lt"/>
                <a:ea typeface="Calibri"/>
                <a:cs typeface="Times New Roman"/>
              </a:rPr>
              <a:t>, направленных на предупреждение возникновения источников опасностей, подготовку и преодоление последствий чрезвычайных ситуаций с целью сохранения жизни и здоровья людей, снижения ущерба на объектах </a:t>
            </a:r>
            <a:r>
              <a:rPr lang="ru-RU" sz="2400" spc="-10" dirty="0" smtClean="0">
                <a:solidFill>
                  <a:schemeClr val="bg1"/>
                </a:solidFill>
                <a:latin typeface="+mj-lt"/>
                <a:ea typeface="Calibri"/>
                <a:cs typeface="Times New Roman"/>
              </a:rPr>
              <a:t>экономики</a:t>
            </a:r>
          </a:p>
          <a:p>
            <a:pPr algn="just"/>
            <a:endParaRPr lang="ru-RU" sz="2400" dirty="0">
              <a:latin typeface="Times New Roman" pitchFamily="18" charset="0"/>
              <a:cs typeface="Times New Roman" pitchFamily="18" charset="0"/>
            </a:endParaRPr>
          </a:p>
        </p:txBody>
      </p:sp>
      <p:sp>
        <p:nvSpPr>
          <p:cNvPr id="5" name="Прямоугольник 2"/>
          <p:cNvSpPr>
            <a:spLocks noChangeArrowheads="1"/>
          </p:cNvSpPr>
          <p:nvPr/>
        </p:nvSpPr>
        <p:spPr bwMode="auto">
          <a:xfrm>
            <a:off x="509450" y="2782254"/>
            <a:ext cx="10855235"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eaLnBrk="1" hangingPunct="1"/>
            <a:r>
              <a:rPr lang="ru-RU" altLang="ru-RU" sz="2400" b="1" dirty="0" smtClean="0">
                <a:solidFill>
                  <a:schemeClr val="bg1"/>
                </a:solidFill>
                <a:latin typeface="+mj-lt"/>
              </a:rPr>
              <a:t>«</a:t>
            </a:r>
            <a:r>
              <a:rPr lang="ru-RU" altLang="ru-RU" sz="2400" b="1" dirty="0">
                <a:solidFill>
                  <a:schemeClr val="bg1"/>
                </a:solidFill>
                <a:latin typeface="+mj-lt"/>
              </a:rPr>
              <a:t>Защита населения и объектов от чрезвычайных ситуаций. Радиационная безопасность» </a:t>
            </a:r>
            <a:r>
              <a:rPr lang="ru-RU" altLang="ru-RU" sz="2400" dirty="0">
                <a:solidFill>
                  <a:schemeClr val="bg1"/>
                </a:solidFill>
                <a:latin typeface="+mj-lt"/>
              </a:rPr>
              <a:t>– предметом изучения является система знаний о чрезвычайных ситуациях природного и техногенного характера, их источниках, причинах возникновения, опасных факторах и их воздействии на жизнь и здоровье людей, объекты народного хозяйства и природную среду. </a:t>
            </a:r>
            <a:endParaRPr lang="ru-RU" altLang="ru-RU" sz="2400" dirty="0" smtClean="0">
              <a:solidFill>
                <a:schemeClr val="bg1"/>
              </a:solidFill>
              <a:latin typeface="+mj-lt"/>
            </a:endParaRPr>
          </a:p>
          <a:p>
            <a:pPr eaLnBrk="1" hangingPunct="1"/>
            <a:r>
              <a:rPr lang="ru-RU" altLang="ru-RU" sz="2400" dirty="0" smtClean="0">
                <a:solidFill>
                  <a:schemeClr val="bg1"/>
                </a:solidFill>
                <a:latin typeface="+mj-lt"/>
              </a:rPr>
              <a:t>Оказание </a:t>
            </a:r>
            <a:r>
              <a:rPr lang="ru-RU" altLang="ru-RU" sz="2400" dirty="0">
                <a:solidFill>
                  <a:schemeClr val="bg1"/>
                </a:solidFill>
                <a:latin typeface="+mj-lt"/>
              </a:rPr>
              <a:t>первой медицинской помощи</a:t>
            </a:r>
            <a:r>
              <a:rPr lang="ru-RU" altLang="ru-RU" sz="2400" dirty="0" smtClean="0">
                <a:solidFill>
                  <a:schemeClr val="bg1"/>
                </a:solidFill>
                <a:latin typeface="+mj-lt"/>
              </a:rPr>
              <a:t>.</a:t>
            </a:r>
          </a:p>
          <a:p>
            <a:pPr eaLnBrk="1" hangingPunct="1"/>
            <a:r>
              <a:rPr lang="ru-RU" altLang="ru-RU" sz="2400" dirty="0" smtClean="0">
                <a:solidFill>
                  <a:schemeClr val="bg1"/>
                </a:solidFill>
                <a:latin typeface="+mj-lt"/>
              </a:rPr>
              <a:t> </a:t>
            </a:r>
            <a:r>
              <a:rPr lang="ru-RU" altLang="ru-RU" sz="2400" dirty="0">
                <a:solidFill>
                  <a:schemeClr val="bg1"/>
                </a:solidFill>
                <a:latin typeface="+mj-lt"/>
              </a:rPr>
              <a:t>Предметом изучения радиационной безопасности является система знаний о последствиях катастрофы на чернобыльской АЭС, эффектах воздействия ионизирующего излучения на организм человека и мероприятиях по обеспечению радиационной безопасности населения.</a:t>
            </a:r>
          </a:p>
        </p:txBody>
      </p:sp>
    </p:spTree>
    <p:extLst>
      <p:ext uri="{BB962C8B-B14F-4D97-AF65-F5344CB8AC3E}">
        <p14:creationId xmlns:p14="http://schemas.microsoft.com/office/powerpoint/2010/main" val="9851322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395925" y="431764"/>
            <a:ext cx="11349873" cy="6021288"/>
          </a:xfrm>
        </p:spPr>
        <p:txBody>
          <a:bodyPr>
            <a:normAutofit lnSpcReduction="10000"/>
          </a:bodyPr>
          <a:lstStyle/>
          <a:p>
            <a:pPr indent="450215" algn="just">
              <a:lnSpc>
                <a:spcPct val="115000"/>
              </a:lnSpc>
              <a:spcAft>
                <a:spcPts val="0"/>
              </a:spcAft>
            </a:pPr>
            <a:r>
              <a:rPr lang="ru-RU" sz="2200" b="1" spc="-10" dirty="0">
                <a:solidFill>
                  <a:schemeClr val="bg1"/>
                </a:solidFill>
                <a:latin typeface="Times New Roman"/>
                <a:ea typeface="Calibri"/>
                <a:cs typeface="Times New Roman"/>
              </a:rPr>
              <a:t>Цель БЖЧ </a:t>
            </a:r>
            <a:r>
              <a:rPr lang="ru-RU" sz="2200" spc="-10" dirty="0">
                <a:solidFill>
                  <a:schemeClr val="bg1"/>
                </a:solidFill>
                <a:latin typeface="Times New Roman"/>
                <a:ea typeface="Calibri"/>
                <a:cs typeface="Times New Roman"/>
              </a:rPr>
              <a:t>:</a:t>
            </a:r>
            <a:endParaRPr lang="ru-RU" sz="2200" dirty="0">
              <a:solidFill>
                <a:schemeClr val="bg1"/>
              </a:solidFill>
              <a:ea typeface="Calibri"/>
              <a:cs typeface="Times New Roman"/>
            </a:endParaRPr>
          </a:p>
          <a:p>
            <a:pPr indent="450215" algn="just">
              <a:lnSpc>
                <a:spcPct val="115000"/>
              </a:lnSpc>
              <a:spcAft>
                <a:spcPts val="0"/>
              </a:spcAft>
            </a:pPr>
            <a:r>
              <a:rPr lang="ru-RU" sz="2200" i="1" spc="-10" dirty="0">
                <a:solidFill>
                  <a:schemeClr val="bg1"/>
                </a:solidFill>
                <a:latin typeface="Times New Roman"/>
                <a:ea typeface="Calibri"/>
                <a:cs typeface="Times New Roman"/>
              </a:rPr>
              <a:t> </a:t>
            </a:r>
            <a:r>
              <a:rPr lang="ru-RU" sz="2200" spc="-10" dirty="0">
                <a:solidFill>
                  <a:schemeClr val="bg1"/>
                </a:solidFill>
                <a:latin typeface="Times New Roman"/>
                <a:ea typeface="Calibri"/>
                <a:cs typeface="Times New Roman"/>
              </a:rPr>
              <a:t>- достижение безаварийной ситуации и готовности к стихийным бедствиям и другим проявлениям природной среды;</a:t>
            </a:r>
            <a:endParaRPr lang="ru-RU" sz="2200" dirty="0">
              <a:solidFill>
                <a:schemeClr val="bg1"/>
              </a:solidFill>
              <a:ea typeface="Calibri"/>
              <a:cs typeface="Times New Roman"/>
            </a:endParaRPr>
          </a:p>
          <a:p>
            <a:pPr indent="450215" algn="just">
              <a:lnSpc>
                <a:spcPct val="115000"/>
              </a:lnSpc>
              <a:spcAft>
                <a:spcPts val="0"/>
              </a:spcAft>
            </a:pPr>
            <a:r>
              <a:rPr lang="ru-RU" sz="2200" spc="-10" dirty="0">
                <a:solidFill>
                  <a:schemeClr val="bg1"/>
                </a:solidFill>
                <a:latin typeface="Times New Roman"/>
                <a:ea typeface="Calibri"/>
                <a:cs typeface="Times New Roman"/>
              </a:rPr>
              <a:t> - предупреждение заболеваемости и травматизма;</a:t>
            </a:r>
            <a:endParaRPr lang="ru-RU" sz="2200" dirty="0">
              <a:solidFill>
                <a:schemeClr val="bg1"/>
              </a:solidFill>
              <a:ea typeface="Calibri"/>
              <a:cs typeface="Times New Roman"/>
            </a:endParaRPr>
          </a:p>
          <a:p>
            <a:pPr indent="450215" algn="just">
              <a:lnSpc>
                <a:spcPct val="115000"/>
              </a:lnSpc>
              <a:spcAft>
                <a:spcPts val="0"/>
              </a:spcAft>
            </a:pPr>
            <a:r>
              <a:rPr lang="ru-RU" sz="2200" spc="-10" dirty="0">
                <a:solidFill>
                  <a:schemeClr val="bg1"/>
                </a:solidFill>
                <a:latin typeface="Times New Roman"/>
                <a:ea typeface="Calibri"/>
                <a:cs typeface="Times New Roman"/>
              </a:rPr>
              <a:t> - сохранение здоровья;</a:t>
            </a:r>
            <a:endParaRPr lang="ru-RU" sz="2200" dirty="0">
              <a:solidFill>
                <a:schemeClr val="bg1"/>
              </a:solidFill>
              <a:ea typeface="Calibri"/>
              <a:cs typeface="Times New Roman"/>
            </a:endParaRPr>
          </a:p>
          <a:p>
            <a:pPr indent="450215" algn="just">
              <a:lnSpc>
                <a:spcPct val="115000"/>
              </a:lnSpc>
              <a:spcAft>
                <a:spcPts val="0"/>
              </a:spcAft>
            </a:pPr>
            <a:r>
              <a:rPr lang="ru-RU" sz="2200" spc="-10" dirty="0">
                <a:solidFill>
                  <a:schemeClr val="bg1"/>
                </a:solidFill>
                <a:latin typeface="Times New Roman"/>
                <a:ea typeface="Calibri"/>
                <a:cs typeface="Times New Roman"/>
              </a:rPr>
              <a:t> - сохранение работоспособности;</a:t>
            </a:r>
            <a:endParaRPr lang="ru-RU" sz="2200" dirty="0">
              <a:solidFill>
                <a:schemeClr val="bg1"/>
              </a:solidFill>
              <a:ea typeface="Calibri"/>
              <a:cs typeface="Times New Roman"/>
            </a:endParaRPr>
          </a:p>
          <a:p>
            <a:pPr indent="450215" algn="just">
              <a:lnSpc>
                <a:spcPct val="115000"/>
              </a:lnSpc>
              <a:spcAft>
                <a:spcPts val="0"/>
              </a:spcAft>
            </a:pPr>
            <a:r>
              <a:rPr lang="ru-RU" sz="2200" spc="-10" dirty="0">
                <a:solidFill>
                  <a:schemeClr val="bg1"/>
                </a:solidFill>
                <a:latin typeface="Times New Roman"/>
                <a:ea typeface="Calibri"/>
                <a:cs typeface="Times New Roman"/>
              </a:rPr>
              <a:t> - сохранение качества полезного труда</a:t>
            </a:r>
            <a:r>
              <a:rPr lang="ru-RU" sz="2200" spc="-10" dirty="0" smtClean="0">
                <a:solidFill>
                  <a:schemeClr val="bg1"/>
                </a:solidFill>
                <a:latin typeface="Times New Roman"/>
                <a:ea typeface="Calibri"/>
                <a:cs typeface="Times New Roman"/>
              </a:rPr>
              <a:t>.</a:t>
            </a:r>
          </a:p>
          <a:p>
            <a:pPr indent="450215" algn="just">
              <a:lnSpc>
                <a:spcPct val="115000"/>
              </a:lnSpc>
              <a:spcAft>
                <a:spcPts val="0"/>
              </a:spcAft>
            </a:pPr>
            <a:r>
              <a:rPr lang="ru-RU" sz="2200" dirty="0">
                <a:solidFill>
                  <a:schemeClr val="bg1"/>
                </a:solidFill>
                <a:latin typeface="Times New Roman"/>
                <a:ea typeface="Calibri"/>
                <a:cs typeface="Times New Roman"/>
              </a:rPr>
              <a:t>Изучение БЖЧ позволяет: </a:t>
            </a:r>
          </a:p>
          <a:p>
            <a:pPr indent="450215" algn="just">
              <a:lnSpc>
                <a:spcPct val="115000"/>
              </a:lnSpc>
              <a:spcAft>
                <a:spcPts val="0"/>
              </a:spcAft>
            </a:pPr>
            <a:r>
              <a:rPr lang="ru-RU" sz="2200" i="1" dirty="0">
                <a:solidFill>
                  <a:schemeClr val="bg1"/>
                </a:solidFill>
                <a:latin typeface="Times New Roman"/>
                <a:ea typeface="Calibri"/>
                <a:cs typeface="Times New Roman"/>
              </a:rPr>
              <a:t>-  </a:t>
            </a:r>
            <a:r>
              <a:rPr lang="ru-RU" sz="2200" dirty="0">
                <a:solidFill>
                  <a:schemeClr val="bg1"/>
                </a:solidFill>
                <a:latin typeface="Times New Roman"/>
                <a:ea typeface="Calibri"/>
                <a:cs typeface="Times New Roman"/>
              </a:rPr>
              <a:t>систематизировать научное знание о потенциальных опасностях; </a:t>
            </a:r>
          </a:p>
          <a:p>
            <a:pPr indent="450215" algn="just">
              <a:lnSpc>
                <a:spcPct val="115000"/>
              </a:lnSpc>
              <a:spcAft>
                <a:spcPts val="0"/>
              </a:spcAft>
            </a:pPr>
            <a:r>
              <a:rPr lang="ru-RU" sz="2200" i="1" dirty="0">
                <a:solidFill>
                  <a:schemeClr val="bg1"/>
                </a:solidFill>
                <a:latin typeface="Times New Roman"/>
                <a:ea typeface="Calibri"/>
                <a:cs typeface="Times New Roman"/>
              </a:rPr>
              <a:t>- </a:t>
            </a:r>
            <a:r>
              <a:rPr lang="ru-RU" sz="2200" dirty="0">
                <a:solidFill>
                  <a:schemeClr val="bg1"/>
                </a:solidFill>
                <a:latin typeface="Times New Roman"/>
                <a:ea typeface="Calibri"/>
                <a:cs typeface="Times New Roman"/>
              </a:rPr>
              <a:t>расширить представления о реакциях организма человека на воздействие негативных факторов окружающей среды с учетом его физиологических и психологических особенностей; </a:t>
            </a:r>
          </a:p>
          <a:p>
            <a:pPr indent="450215" algn="just">
              <a:lnSpc>
                <a:spcPct val="115000"/>
              </a:lnSpc>
              <a:spcAft>
                <a:spcPts val="0"/>
              </a:spcAft>
            </a:pPr>
            <a:r>
              <a:rPr lang="ru-RU" sz="2200" i="1" dirty="0">
                <a:solidFill>
                  <a:schemeClr val="bg1"/>
                </a:solidFill>
                <a:latin typeface="Times New Roman"/>
                <a:ea typeface="Calibri"/>
                <a:cs typeface="Times New Roman"/>
              </a:rPr>
              <a:t>-</a:t>
            </a:r>
            <a:r>
              <a:rPr lang="ru-RU" sz="2200" dirty="0">
                <a:solidFill>
                  <a:schemeClr val="bg1"/>
                </a:solidFill>
                <a:latin typeface="Times New Roman"/>
                <a:ea typeface="Calibri"/>
                <a:cs typeface="Times New Roman"/>
              </a:rPr>
              <a:t> овладеть знаниями и практическими навыками защиты человека и среды обитания от негативных воздействий. </a:t>
            </a:r>
          </a:p>
          <a:p>
            <a:pPr algn="just"/>
            <a:endParaRPr lang="ru-RU"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26887409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770708" y="698429"/>
            <a:ext cx="9810207" cy="4062651"/>
          </a:xfrm>
          <a:prstGeom prst="rect">
            <a:avLst/>
          </a:prstGeom>
        </p:spPr>
        <p:txBody>
          <a:bodyPr wrap="square">
            <a:spAutoFit/>
          </a:bodyPr>
          <a:lstStyle/>
          <a:p>
            <a:r>
              <a:rPr lang="ru-RU" sz="2400" i="1" dirty="0">
                <a:solidFill>
                  <a:prstClr val="black"/>
                </a:solidFill>
                <a:latin typeface="+mj-lt"/>
                <a:ea typeface="Calibri"/>
                <a:cs typeface="Times New Roman"/>
              </a:rPr>
              <a:t>Таким образом, одной из основных задач дисциплины</a:t>
            </a:r>
            <a:r>
              <a:rPr lang="ru-RU" sz="2400" dirty="0">
                <a:solidFill>
                  <a:prstClr val="black"/>
                </a:solidFill>
                <a:latin typeface="+mj-lt"/>
                <a:ea typeface="Calibri"/>
                <a:cs typeface="Times New Roman"/>
              </a:rPr>
              <a:t> является обеспечение с научных позиций комфортных условий трудовой, а также любой иной деятельности человека, профилактику производственного и бытового травматизма, заболеваемости</a:t>
            </a:r>
            <a:r>
              <a:rPr lang="ru-RU" sz="2400" dirty="0" smtClean="0">
                <a:solidFill>
                  <a:prstClr val="black"/>
                </a:solidFill>
                <a:latin typeface="+mj-lt"/>
                <a:ea typeface="Calibri"/>
                <a:cs typeface="Times New Roman"/>
              </a:rPr>
              <a:t>.</a:t>
            </a:r>
          </a:p>
          <a:p>
            <a:endParaRPr lang="ru-RU" sz="2400" dirty="0">
              <a:latin typeface="+mj-lt"/>
              <a:ea typeface="Calibri"/>
              <a:cs typeface="Times New Roman"/>
            </a:endParaRPr>
          </a:p>
          <a:p>
            <a:r>
              <a:rPr lang="ru-RU" sz="2400" b="1" dirty="0" smtClean="0">
                <a:solidFill>
                  <a:schemeClr val="bg1"/>
                </a:solidFill>
                <a:latin typeface="+mj-lt"/>
              </a:rPr>
              <a:t>Предмет</a:t>
            </a:r>
            <a:r>
              <a:rPr lang="ru-RU" sz="2400" dirty="0" smtClean="0">
                <a:solidFill>
                  <a:schemeClr val="bg1"/>
                </a:solidFill>
                <a:latin typeface="+mj-lt"/>
              </a:rPr>
              <a:t> БЖЧ </a:t>
            </a:r>
            <a:r>
              <a:rPr lang="ru-RU" sz="2400" dirty="0">
                <a:solidFill>
                  <a:schemeClr val="bg1"/>
                </a:solidFill>
                <a:latin typeface="+mj-lt"/>
              </a:rPr>
              <a:t>– структура принципов и методов изучения, обнаружения и ликвидации источников опасностей и их совокупностей для человека и других биологических объектов, а также экстремальных ситуаций, возникающих в жизненной среде, нахождение оптимальных путей и средств, предупреждение их разрушительных последствий</a:t>
            </a:r>
            <a:r>
              <a:rPr lang="ru-RU" sz="2400" dirty="0" smtClean="0">
                <a:solidFill>
                  <a:schemeClr val="bg1"/>
                </a:solidFill>
                <a:latin typeface="+mj-lt"/>
              </a:rPr>
              <a:t>.</a:t>
            </a:r>
          </a:p>
          <a:p>
            <a:endParaRPr lang="ru-RU" dirty="0">
              <a:solidFill>
                <a:schemeClr val="bg1"/>
              </a:solidFill>
            </a:endParaRPr>
          </a:p>
        </p:txBody>
      </p:sp>
      <p:sp>
        <p:nvSpPr>
          <p:cNvPr id="2" name="Прямоугольник 1"/>
          <p:cNvSpPr/>
          <p:nvPr/>
        </p:nvSpPr>
        <p:spPr>
          <a:xfrm>
            <a:off x="770708" y="4932144"/>
            <a:ext cx="9810207" cy="830997"/>
          </a:xfrm>
          <a:prstGeom prst="rect">
            <a:avLst/>
          </a:prstGeom>
        </p:spPr>
        <p:txBody>
          <a:bodyPr wrap="square">
            <a:spAutoFit/>
          </a:bodyPr>
          <a:lstStyle/>
          <a:p>
            <a:r>
              <a:rPr lang="ru-RU" sz="2400" b="1" dirty="0">
                <a:solidFill>
                  <a:schemeClr val="bg1"/>
                </a:solidFill>
                <a:latin typeface="+mj-lt"/>
              </a:rPr>
              <a:t>Объектом</a:t>
            </a:r>
            <a:r>
              <a:rPr lang="ru-RU" sz="2400" dirty="0">
                <a:solidFill>
                  <a:schemeClr val="bg1"/>
                </a:solidFill>
                <a:latin typeface="+mj-lt"/>
              </a:rPr>
              <a:t> изучения БЖЧ является среда обитания человека, т. е. условия его существования</a:t>
            </a:r>
          </a:p>
        </p:txBody>
      </p:sp>
      <p:sp>
        <p:nvSpPr>
          <p:cNvPr id="6" name="Номер слайда 5"/>
          <p:cNvSpPr>
            <a:spLocks noGrp="1"/>
          </p:cNvSpPr>
          <p:nvPr>
            <p:ph type="sldNum" sz="quarter" idx="12"/>
          </p:nvPr>
        </p:nvSpPr>
        <p:spPr/>
        <p:txBody>
          <a:bodyPr/>
          <a:lstStyle/>
          <a:p>
            <a:fld id="{A4211F89-2E92-4E14-B032-14DE4A52F6A2}" type="slidenum">
              <a:rPr lang="ru-RU" sz="1200" smtClean="0"/>
              <a:t>13</a:t>
            </a:fld>
            <a:endParaRPr lang="ru-RU" sz="1200" dirty="0"/>
          </a:p>
        </p:txBody>
      </p:sp>
    </p:spTree>
    <p:extLst>
      <p:ext uri="{BB962C8B-B14F-4D97-AF65-F5344CB8AC3E}">
        <p14:creationId xmlns:p14="http://schemas.microsoft.com/office/powerpoint/2010/main" val="387211128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617583" y="1652089"/>
            <a:ext cx="10515600" cy="5654600"/>
          </a:xfrm>
        </p:spPr>
        <p:txBody>
          <a:bodyPr>
            <a:normAutofit/>
          </a:bodyPr>
          <a:lstStyle/>
          <a:p>
            <a:pPr algn="just">
              <a:spcBef>
                <a:spcPts val="0"/>
              </a:spcBef>
              <a:spcAft>
                <a:spcPts val="0"/>
              </a:spcAft>
            </a:pPr>
            <a:r>
              <a:rPr lang="ru-RU" sz="2000" u="sng" dirty="0">
                <a:solidFill>
                  <a:schemeClr val="bg1"/>
                </a:solidFill>
              </a:rPr>
              <a:t>Среда обитания </a:t>
            </a:r>
            <a:r>
              <a:rPr lang="ru-RU" sz="2000" dirty="0">
                <a:solidFill>
                  <a:schemeClr val="bg1"/>
                </a:solidFill>
              </a:rPr>
              <a:t>– непосредственное окружение организма в данный момент (совокупность физических, химических, биологических, социальных факторов), оказывающее прямое или косвенное воздействие на сам организм или его потомство</a:t>
            </a:r>
            <a:r>
              <a:rPr lang="ru-RU" sz="2000" dirty="0" smtClean="0">
                <a:solidFill>
                  <a:schemeClr val="bg1"/>
                </a:solidFill>
              </a:rPr>
              <a:t>.</a:t>
            </a:r>
          </a:p>
          <a:p>
            <a:pPr marL="342900" lvl="0" indent="-342900" algn="just" defTabSz="914400">
              <a:buClrTx/>
              <a:buSzTx/>
              <a:buFont typeface="Wingdings" panose="05000000000000000000" pitchFamily="2" charset="2"/>
              <a:buChar char="§"/>
            </a:pPr>
            <a:r>
              <a:rPr lang="ru-RU" sz="2000" dirty="0">
                <a:solidFill>
                  <a:prstClr val="black"/>
                </a:solidFill>
                <a:latin typeface="Times New Roman" pitchFamily="18" charset="0"/>
                <a:cs typeface="Times New Roman" pitchFamily="18" charset="0"/>
              </a:rPr>
              <a:t>Среда обитания каждого организма сложна и изменчива во времени и пространстве. </a:t>
            </a:r>
          </a:p>
          <a:p>
            <a:pPr marL="342900" lvl="0" indent="-342900" algn="just" defTabSz="914400">
              <a:buClrTx/>
              <a:buSzTx/>
              <a:buFont typeface="Wingdings" panose="05000000000000000000" pitchFamily="2" charset="2"/>
              <a:buChar char="§"/>
            </a:pPr>
            <a:r>
              <a:rPr lang="ru-RU" sz="2000" dirty="0">
                <a:solidFill>
                  <a:prstClr val="black"/>
                </a:solidFill>
                <a:latin typeface="Times New Roman" pitchFamily="18" charset="0"/>
                <a:cs typeface="Times New Roman" pitchFamily="18" charset="0"/>
              </a:rPr>
              <a:t>Она включает множество элементов живой и неживой природы и элементов, привносимых человеком и его хозяйственной деятельностью.</a:t>
            </a:r>
            <a:r>
              <a:rPr lang="ru-RU" sz="1800" dirty="0">
                <a:solidFill>
                  <a:prstClr val="black"/>
                </a:solidFill>
                <a:latin typeface="Times New Roman" pitchFamily="18" charset="0"/>
                <a:cs typeface="Times New Roman" pitchFamily="18" charset="0"/>
              </a:rPr>
              <a:t> </a:t>
            </a:r>
          </a:p>
          <a:p>
            <a:pPr algn="just">
              <a:spcBef>
                <a:spcPts val="0"/>
              </a:spcBef>
              <a:spcAft>
                <a:spcPts val="0"/>
              </a:spcAft>
            </a:pPr>
            <a:endParaRPr lang="ru-RU" sz="2000" dirty="0">
              <a:solidFill>
                <a:schemeClr val="bg1"/>
              </a:solidFill>
            </a:endParaRPr>
          </a:p>
          <a:p>
            <a:pPr algn="just"/>
            <a:endParaRPr lang="ru-RU" sz="2400" dirty="0">
              <a:solidFill>
                <a:schemeClr val="bg1"/>
              </a:solidFill>
              <a:latin typeface="Times New Roman" pitchFamily="18" charset="0"/>
              <a:cs typeface="Times New Roman" pitchFamily="18" charset="0"/>
            </a:endParaRPr>
          </a:p>
        </p:txBody>
      </p:sp>
      <p:pic>
        <p:nvPicPr>
          <p:cNvPr id="5" name="Рисунок 4"/>
          <p:cNvPicPr>
            <a:picLocks noChangeAspect="1"/>
          </p:cNvPicPr>
          <p:nvPr/>
        </p:nvPicPr>
        <p:blipFill>
          <a:blip r:embed="rId2"/>
          <a:stretch>
            <a:fillRect/>
          </a:stretch>
        </p:blipFill>
        <p:spPr>
          <a:xfrm>
            <a:off x="1852386" y="694934"/>
            <a:ext cx="7541406" cy="957155"/>
          </a:xfrm>
          <a:prstGeom prst="rect">
            <a:avLst/>
          </a:prstGeom>
        </p:spPr>
      </p:pic>
      <p:pic>
        <p:nvPicPr>
          <p:cNvPr id="4" name="Рисунок 3"/>
          <p:cNvPicPr>
            <a:picLocks noChangeAspect="1"/>
          </p:cNvPicPr>
          <p:nvPr/>
        </p:nvPicPr>
        <p:blipFill>
          <a:blip r:embed="rId3"/>
          <a:stretch>
            <a:fillRect/>
          </a:stretch>
        </p:blipFill>
        <p:spPr>
          <a:xfrm>
            <a:off x="1852386" y="3952851"/>
            <a:ext cx="7126514" cy="2671091"/>
          </a:xfrm>
          <a:prstGeom prst="rect">
            <a:avLst/>
          </a:prstGeom>
        </p:spPr>
      </p:pic>
    </p:spTree>
    <p:extLst>
      <p:ext uri="{BB962C8B-B14F-4D97-AF65-F5344CB8AC3E}">
        <p14:creationId xmlns:p14="http://schemas.microsoft.com/office/powerpoint/2010/main" val="87808524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3506176" y="187017"/>
            <a:ext cx="8462513" cy="500333"/>
          </a:xfrm>
        </p:spPr>
        <p:txBody>
          <a:bodyPr>
            <a:normAutofit/>
          </a:bodyPr>
          <a:lstStyle/>
          <a:p>
            <a:pPr algn="r"/>
            <a:r>
              <a:rPr lang="ru-RU" sz="2000" dirty="0"/>
              <a:t>Вопрос 1</a:t>
            </a:r>
          </a:p>
        </p:txBody>
      </p:sp>
      <p:sp>
        <p:nvSpPr>
          <p:cNvPr id="4" name="Номер слайда 3"/>
          <p:cNvSpPr>
            <a:spLocks noGrp="1"/>
          </p:cNvSpPr>
          <p:nvPr>
            <p:ph type="sldNum" sz="quarter" idx="12"/>
          </p:nvPr>
        </p:nvSpPr>
        <p:spPr/>
        <p:txBody>
          <a:bodyPr/>
          <a:lstStyle/>
          <a:p>
            <a:fld id="{720DF709-4A25-4F4C-A3EC-3FAEE52C2D85}" type="slidenum">
              <a:rPr lang="ru-RU" smtClean="0"/>
              <a:t>15</a:t>
            </a:fld>
            <a:endParaRPr lang="ru-RU"/>
          </a:p>
        </p:txBody>
      </p:sp>
      <p:pic>
        <p:nvPicPr>
          <p:cNvPr id="6" name="Рисунок 5"/>
          <p:cNvPicPr>
            <a:picLocks noChangeAspect="1"/>
          </p:cNvPicPr>
          <p:nvPr/>
        </p:nvPicPr>
        <p:blipFill>
          <a:blip r:embed="rId2"/>
          <a:stretch>
            <a:fillRect/>
          </a:stretch>
        </p:blipFill>
        <p:spPr>
          <a:xfrm>
            <a:off x="463142" y="3742958"/>
            <a:ext cx="11358744" cy="2579465"/>
          </a:xfrm>
          <a:prstGeom prst="rect">
            <a:avLst/>
          </a:prstGeom>
          <a:gradFill>
            <a:gsLst>
              <a:gs pos="3000">
                <a:schemeClr val="bg2">
                  <a:tint val="97000"/>
                  <a:hueMod val="92000"/>
                  <a:satMod val="169000"/>
                  <a:lumMod val="164000"/>
                </a:schemeClr>
              </a:gs>
              <a:gs pos="17000">
                <a:schemeClr val="tx1"/>
              </a:gs>
            </a:gsLst>
            <a:lin ang="6120000" scaled="1"/>
          </a:gradFill>
        </p:spPr>
      </p:pic>
      <p:pic>
        <p:nvPicPr>
          <p:cNvPr id="7" name="Рисунок 6"/>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r="-30692"/>
          <a:stretch/>
        </p:blipFill>
        <p:spPr>
          <a:xfrm>
            <a:off x="910270" y="878201"/>
            <a:ext cx="11462433" cy="2550799"/>
          </a:xfrm>
          <a:prstGeom prst="rect">
            <a:avLst/>
          </a:prstGeom>
          <a:noFill/>
        </p:spPr>
      </p:pic>
    </p:spTree>
    <p:extLst>
      <p:ext uri="{BB962C8B-B14F-4D97-AF65-F5344CB8AC3E}">
        <p14:creationId xmlns:p14="http://schemas.microsoft.com/office/powerpoint/2010/main" val="2517921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Заголовок 1"/>
          <p:cNvSpPr>
            <a:spLocks noGrp="1"/>
          </p:cNvSpPr>
          <p:nvPr>
            <p:ph type="ctrTitle"/>
          </p:nvPr>
        </p:nvSpPr>
        <p:spPr>
          <a:xfrm>
            <a:off x="3559175" y="88900"/>
            <a:ext cx="8462963" cy="622300"/>
          </a:xfrm>
        </p:spPr>
        <p:txBody>
          <a:bodyPr/>
          <a:lstStyle/>
          <a:p>
            <a:pPr algn="r"/>
            <a:r>
              <a:rPr lang="ru-RU" altLang="ru-RU" sz="2000" smtClean="0"/>
              <a:t>Вопрос 2</a:t>
            </a:r>
          </a:p>
        </p:txBody>
      </p:sp>
      <p:sp>
        <p:nvSpPr>
          <p:cNvPr id="49155" name="Подзаголовок 2"/>
          <p:cNvSpPr>
            <a:spLocks noGrp="1"/>
          </p:cNvSpPr>
          <p:nvPr>
            <p:ph type="subTitle" idx="1"/>
          </p:nvPr>
        </p:nvSpPr>
        <p:spPr>
          <a:xfrm>
            <a:off x="793750" y="1000125"/>
            <a:ext cx="8601075" cy="5287963"/>
          </a:xfrm>
        </p:spPr>
        <p:txBody>
          <a:bodyPr/>
          <a:lstStyle/>
          <a:p>
            <a:pPr algn="just"/>
            <a:endParaRPr lang="ru-RU" altLang="ru-RU" sz="2000" dirty="0" smtClean="0">
              <a:solidFill>
                <a:schemeClr val="tx1"/>
              </a:solidFill>
            </a:endParaRPr>
          </a:p>
          <a:p>
            <a:pPr algn="just"/>
            <a:endParaRPr lang="ru-RU" altLang="ru-RU" sz="2000" dirty="0" smtClean="0">
              <a:solidFill>
                <a:schemeClr val="tx1"/>
              </a:solidFill>
            </a:endParaRPr>
          </a:p>
        </p:txBody>
      </p:sp>
      <p:pic>
        <p:nvPicPr>
          <p:cNvPr id="4915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9963" y="1022350"/>
            <a:ext cx="7677150"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7" name="Прямоугольник 4"/>
          <p:cNvSpPr>
            <a:spLocks noChangeArrowheads="1"/>
          </p:cNvSpPr>
          <p:nvPr/>
        </p:nvSpPr>
        <p:spPr bwMode="auto">
          <a:xfrm>
            <a:off x="501650" y="527050"/>
            <a:ext cx="20345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r>
              <a:rPr lang="ru-RU" altLang="ru-RU" dirty="0">
                <a:solidFill>
                  <a:schemeClr val="bg1"/>
                </a:solidFill>
              </a:rPr>
              <a:t>Место </a:t>
            </a:r>
            <a:r>
              <a:rPr lang="ru-RU" altLang="ru-RU" dirty="0" smtClean="0">
                <a:solidFill>
                  <a:schemeClr val="bg1"/>
                </a:solidFill>
              </a:rPr>
              <a:t>биосферы</a:t>
            </a:r>
            <a:endParaRPr lang="ru-RU" altLang="ru-RU" dirty="0">
              <a:solidFill>
                <a:schemeClr val="bg1"/>
              </a:solidFill>
            </a:endParaRPr>
          </a:p>
        </p:txBody>
      </p:sp>
      <p:sp>
        <p:nvSpPr>
          <p:cNvPr id="6" name="Номер слайда 5"/>
          <p:cNvSpPr>
            <a:spLocks noGrp="1"/>
          </p:cNvSpPr>
          <p:nvPr>
            <p:ph type="sldNum" sz="quarter" idx="12"/>
          </p:nvPr>
        </p:nvSpPr>
        <p:spPr/>
        <p:txBody>
          <a:bodyPr/>
          <a:lstStyle/>
          <a:p>
            <a:pPr>
              <a:defRPr/>
            </a:pPr>
            <a:fld id="{141E2373-CE88-4A0D-B28F-25F630440A7B}" type="slidenum">
              <a:rPr lang="ru-RU" sz="1200"/>
              <a:pPr>
                <a:defRPr/>
              </a:pPr>
              <a:t>16</a:t>
            </a:fld>
            <a:endParaRPr lang="ru-RU" sz="1200" dirty="0"/>
          </a:p>
        </p:txBody>
      </p:sp>
    </p:spTree>
    <p:extLst>
      <p:ext uri="{BB962C8B-B14F-4D97-AF65-F5344CB8AC3E}">
        <p14:creationId xmlns:p14="http://schemas.microsoft.com/office/powerpoint/2010/main" val="29690221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Заголовок 1"/>
          <p:cNvSpPr>
            <a:spLocks noGrp="1"/>
          </p:cNvSpPr>
          <p:nvPr>
            <p:ph type="ctrTitle"/>
          </p:nvPr>
        </p:nvSpPr>
        <p:spPr>
          <a:xfrm>
            <a:off x="3328988" y="142875"/>
            <a:ext cx="8461375" cy="620713"/>
          </a:xfrm>
        </p:spPr>
        <p:txBody>
          <a:bodyPr/>
          <a:lstStyle/>
          <a:p>
            <a:pPr algn="r"/>
            <a:r>
              <a:rPr lang="ru-RU" altLang="ru-RU" sz="2000" smtClean="0"/>
              <a:t>Вопрос 2</a:t>
            </a:r>
          </a:p>
        </p:txBody>
      </p:sp>
      <p:sp>
        <p:nvSpPr>
          <p:cNvPr id="3" name="Подзаголовок 2"/>
          <p:cNvSpPr>
            <a:spLocks noGrp="1"/>
          </p:cNvSpPr>
          <p:nvPr>
            <p:ph type="subTitle" idx="1"/>
          </p:nvPr>
        </p:nvSpPr>
        <p:spPr>
          <a:xfrm>
            <a:off x="389770" y="298338"/>
            <a:ext cx="11115675" cy="5835650"/>
          </a:xfrm>
        </p:spPr>
        <p:txBody>
          <a:bodyPr rtlCol="0">
            <a:normAutofit lnSpcReduction="10000"/>
          </a:bodyPr>
          <a:lstStyle/>
          <a:p>
            <a:pPr algn="just" fontAlgn="auto">
              <a:spcAft>
                <a:spcPts val="0"/>
              </a:spcAft>
              <a:defRPr/>
            </a:pPr>
            <a:r>
              <a:rPr lang="ru-RU" sz="1200" b="1" i="1" dirty="0">
                <a:solidFill>
                  <a:prstClr val="black"/>
                </a:solidFill>
                <a:latin typeface="Times New Roman" pitchFamily="18" charset="0"/>
                <a:cs typeface="Times New Roman" pitchFamily="18" charset="0"/>
              </a:rPr>
              <a:t>Биосфера </a:t>
            </a:r>
            <a:endParaRPr lang="ru-RU" sz="1200" b="1" i="1" dirty="0" smtClean="0">
              <a:solidFill>
                <a:prstClr val="black"/>
              </a:solidFill>
              <a:latin typeface="Times New Roman" pitchFamily="18" charset="0"/>
              <a:cs typeface="Times New Roman" pitchFamily="18" charset="0"/>
            </a:endParaRPr>
          </a:p>
          <a:p>
            <a:pPr marL="342900" indent="-342900" algn="just" fontAlgn="auto">
              <a:spcAft>
                <a:spcPts val="0"/>
              </a:spcAft>
              <a:buFont typeface="Arial" panose="020B0604020202020204" pitchFamily="34" charset="0"/>
              <a:buChar char="•"/>
              <a:defRPr/>
            </a:pPr>
            <a:r>
              <a:rPr lang="ru-RU" sz="1200" b="1" dirty="0" smtClean="0">
                <a:solidFill>
                  <a:prstClr val="black"/>
                </a:solidFill>
                <a:latin typeface="Times New Roman" pitchFamily="18" charset="0"/>
                <a:cs typeface="Times New Roman" pitchFamily="18" charset="0"/>
              </a:rPr>
              <a:t>Биосфера</a:t>
            </a:r>
            <a:r>
              <a:rPr lang="ru-RU" sz="1200" dirty="0" smtClean="0">
                <a:solidFill>
                  <a:prstClr val="black"/>
                </a:solidFill>
                <a:latin typeface="Times New Roman" pitchFamily="18" charset="0"/>
                <a:cs typeface="Times New Roman" pitchFamily="18" charset="0"/>
              </a:rPr>
              <a:t> </a:t>
            </a:r>
            <a:r>
              <a:rPr lang="ru-RU" sz="1200" dirty="0">
                <a:solidFill>
                  <a:prstClr val="black"/>
                </a:solidFill>
                <a:latin typeface="Times New Roman" pitchFamily="18" charset="0"/>
                <a:cs typeface="Times New Roman" pitchFamily="18" charset="0"/>
              </a:rPr>
              <a:t>— оболочка Земли, созданная и заселенная живыми организмами. </a:t>
            </a:r>
            <a:endParaRPr lang="en-US" sz="1200" dirty="0">
              <a:solidFill>
                <a:prstClr val="black"/>
              </a:solidFill>
              <a:latin typeface="Times New Roman" pitchFamily="18" charset="0"/>
              <a:cs typeface="Times New Roman" pitchFamily="18" charset="0"/>
            </a:endParaRPr>
          </a:p>
          <a:p>
            <a:pPr marL="342900" indent="-342900" algn="just" fontAlgn="auto">
              <a:spcAft>
                <a:spcPts val="0"/>
              </a:spcAft>
              <a:buFont typeface="Arial" panose="020B0604020202020204" pitchFamily="34" charset="0"/>
              <a:buChar char="•"/>
              <a:defRPr/>
            </a:pPr>
            <a:r>
              <a:rPr lang="ru-RU" sz="1200" b="1" dirty="0">
                <a:solidFill>
                  <a:prstClr val="black"/>
                </a:solidFill>
                <a:latin typeface="Times New Roman" pitchFamily="18" charset="0"/>
                <a:cs typeface="Times New Roman" pitchFamily="18" charset="0"/>
              </a:rPr>
              <a:t>Границы биосферы </a:t>
            </a:r>
            <a:r>
              <a:rPr lang="ru-RU" sz="1200" dirty="0">
                <a:solidFill>
                  <a:prstClr val="black"/>
                </a:solidFill>
                <a:latin typeface="Times New Roman" pitchFamily="18" charset="0"/>
                <a:cs typeface="Times New Roman" pitchFamily="18" charset="0"/>
              </a:rPr>
              <a:t>определяются условиями существования жизни. </a:t>
            </a:r>
            <a:endParaRPr lang="ru-RU" sz="1200" dirty="0" smtClean="0">
              <a:solidFill>
                <a:prstClr val="black"/>
              </a:solidFill>
              <a:latin typeface="Times New Roman" pitchFamily="18" charset="0"/>
              <a:cs typeface="Times New Roman" pitchFamily="18" charset="0"/>
            </a:endParaRPr>
          </a:p>
          <a:p>
            <a:pPr algn="just" fontAlgn="auto">
              <a:spcAft>
                <a:spcPts val="0"/>
              </a:spcAft>
              <a:defRPr/>
            </a:pPr>
            <a:r>
              <a:rPr lang="ru-RU" sz="1200" u="sng" dirty="0" smtClean="0">
                <a:solidFill>
                  <a:prstClr val="black"/>
                </a:solidFill>
                <a:latin typeface="Times New Roman" pitchFamily="18" charset="0"/>
                <a:cs typeface="Times New Roman" pitchFamily="18" charset="0"/>
              </a:rPr>
              <a:t>К </a:t>
            </a:r>
            <a:r>
              <a:rPr lang="ru-RU" sz="1200" u="sng" dirty="0">
                <a:solidFill>
                  <a:prstClr val="black"/>
                </a:solidFill>
                <a:latin typeface="Times New Roman" pitchFamily="18" charset="0"/>
                <a:cs typeface="Times New Roman" pitchFamily="18" charset="0"/>
              </a:rPr>
              <a:t>ним относят: </a:t>
            </a:r>
            <a:r>
              <a:rPr lang="ru-RU" sz="1200" dirty="0">
                <a:solidFill>
                  <a:prstClr val="black"/>
                </a:solidFill>
                <a:latin typeface="Times New Roman" pitchFamily="18" charset="0"/>
                <a:cs typeface="Times New Roman" pitchFamily="18" charset="0"/>
              </a:rPr>
              <a:t>необходимое для жизнедеятельности количество воды, минеральных веществ, кислорода, углекислого газа. А также благоприятный температурный режим, степень солености воды в водоемах, уровень радиации и др. </a:t>
            </a:r>
            <a:endParaRPr lang="en-US" sz="1200" dirty="0">
              <a:solidFill>
                <a:prstClr val="black"/>
              </a:solidFill>
              <a:latin typeface="Times New Roman" pitchFamily="18" charset="0"/>
              <a:cs typeface="Times New Roman" pitchFamily="18" charset="0"/>
            </a:endParaRPr>
          </a:p>
          <a:p>
            <a:pPr marL="342900" indent="-342900" algn="just" fontAlgn="auto">
              <a:spcAft>
                <a:spcPts val="0"/>
              </a:spcAft>
              <a:buFont typeface="Arial" panose="020B0604020202020204" pitchFamily="34" charset="0"/>
              <a:buChar char="•"/>
              <a:defRPr/>
            </a:pPr>
            <a:r>
              <a:rPr lang="ru-RU" sz="1200" dirty="0">
                <a:solidFill>
                  <a:prstClr val="black"/>
                </a:solidFill>
                <a:latin typeface="Times New Roman" pitchFamily="18" charset="0"/>
                <a:cs typeface="Times New Roman" pitchFamily="18" charset="0"/>
              </a:rPr>
              <a:t>В состав биосферы входит несколько оболочек, в пределах которых возможно распространение </a:t>
            </a:r>
            <a:r>
              <a:rPr lang="ru-RU" sz="1200" dirty="0" smtClean="0">
                <a:solidFill>
                  <a:prstClr val="black"/>
                </a:solidFill>
                <a:latin typeface="Times New Roman" pitchFamily="18" charset="0"/>
                <a:cs typeface="Times New Roman" pitchFamily="18" charset="0"/>
              </a:rPr>
              <a:t>жизни </a:t>
            </a:r>
            <a:r>
              <a:rPr lang="ru-RU" sz="1200" dirty="0">
                <a:solidFill>
                  <a:prstClr val="black"/>
                </a:solidFill>
                <a:latin typeface="Times New Roman" pitchFamily="18" charset="0"/>
                <a:cs typeface="Times New Roman" pitchFamily="18" charset="0"/>
              </a:rPr>
              <a:t>— атмосфера, гидросфера и литосфера</a:t>
            </a:r>
            <a:r>
              <a:rPr lang="ru-RU" sz="1200" dirty="0" smtClean="0">
                <a:solidFill>
                  <a:prstClr val="black"/>
                </a:solidFill>
                <a:latin typeface="Times New Roman" pitchFamily="18" charset="0"/>
                <a:cs typeface="Times New Roman" pitchFamily="18" charset="0"/>
              </a:rPr>
              <a:t>.</a:t>
            </a:r>
          </a:p>
          <a:p>
            <a:pPr algn="just">
              <a:spcBef>
                <a:spcPct val="0"/>
              </a:spcBef>
            </a:pPr>
            <a:r>
              <a:rPr lang="ru-RU" altLang="ru-RU" sz="1200" b="1" i="1" dirty="0">
                <a:solidFill>
                  <a:schemeClr val="bg1"/>
                </a:solidFill>
                <a:latin typeface="Times New Roman" panose="02020603050405020304" pitchFamily="18" charset="0"/>
                <a:cs typeface="Times New Roman" panose="02020603050405020304" pitchFamily="18" charset="0"/>
              </a:rPr>
              <a:t>Основные свойства биосферы</a:t>
            </a:r>
            <a:endParaRPr lang="ru-RU" altLang="ru-RU" sz="1200" b="1" i="1"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a:p>
            <a:pPr algn="just">
              <a:spcBef>
                <a:spcPct val="0"/>
              </a:spcBef>
              <a:buFont typeface="Arial" panose="020B0604020202020204" pitchFamily="34" charset="0"/>
              <a:buAutoNum type="arabicPeriod"/>
            </a:pPr>
            <a:r>
              <a:rPr lang="ru-RU" altLang="ru-RU" sz="1200" dirty="0">
                <a:solidFill>
                  <a:schemeClr val="bg1"/>
                </a:solidFill>
                <a:latin typeface="Times New Roman" panose="02020603050405020304" pitchFamily="18" charset="0"/>
                <a:cs typeface="Times New Roman" panose="02020603050405020304" pitchFamily="18" charset="0"/>
              </a:rPr>
              <a:t>Биосфера - </a:t>
            </a:r>
            <a:r>
              <a:rPr lang="ru-RU" altLang="ru-RU" sz="1200" b="1" u="sng" dirty="0">
                <a:solidFill>
                  <a:schemeClr val="bg1"/>
                </a:solidFill>
                <a:latin typeface="Times New Roman" panose="02020603050405020304" pitchFamily="18" charset="0"/>
                <a:cs typeface="Times New Roman" panose="02020603050405020304" pitchFamily="18" charset="0"/>
              </a:rPr>
              <a:t>централизованная система</a:t>
            </a:r>
            <a:r>
              <a:rPr lang="ru-RU" altLang="ru-RU" sz="1200" dirty="0">
                <a:solidFill>
                  <a:schemeClr val="bg1"/>
                </a:solidFill>
                <a:latin typeface="Times New Roman" panose="02020603050405020304" pitchFamily="18" charset="0"/>
                <a:cs typeface="Times New Roman" panose="02020603050405020304" pitchFamily="18" charset="0"/>
              </a:rPr>
              <a:t>. Центральным звеном выступают живые организмы. </a:t>
            </a:r>
          </a:p>
          <a:p>
            <a:pPr algn="just">
              <a:spcBef>
                <a:spcPct val="0"/>
              </a:spcBef>
            </a:pPr>
            <a:r>
              <a:rPr lang="ru-RU" altLang="ru-RU" sz="1200" dirty="0">
                <a:solidFill>
                  <a:schemeClr val="bg1"/>
                </a:solidFill>
                <a:latin typeface="Times New Roman" panose="02020603050405020304" pitchFamily="18" charset="0"/>
                <a:cs typeface="Times New Roman" panose="02020603050405020304" pitchFamily="18" charset="0"/>
              </a:rPr>
              <a:t>Это свойство всесторонне раскрыто В. И. Вернадским, опубликовавшим в 1926 г. свой классический труд «Биосфера». </a:t>
            </a:r>
          </a:p>
          <a:p>
            <a:pPr algn="just">
              <a:spcBef>
                <a:spcPct val="0"/>
              </a:spcBef>
            </a:pPr>
            <a:r>
              <a:rPr lang="ru-RU" altLang="ru-RU" sz="1200" dirty="0">
                <a:solidFill>
                  <a:schemeClr val="bg1"/>
                </a:solidFill>
                <a:latin typeface="Times New Roman" panose="02020603050405020304" pitchFamily="18" charset="0"/>
                <a:cs typeface="Times New Roman" panose="02020603050405020304" pitchFamily="18" charset="0"/>
              </a:rPr>
              <a:t>2. Биосфера - </a:t>
            </a:r>
            <a:r>
              <a:rPr lang="ru-RU" altLang="ru-RU" sz="1200" b="1" u="sng" dirty="0">
                <a:solidFill>
                  <a:schemeClr val="bg1"/>
                </a:solidFill>
                <a:latin typeface="Times New Roman" panose="02020603050405020304" pitchFamily="18" charset="0"/>
                <a:cs typeface="Times New Roman" panose="02020603050405020304" pitchFamily="18" charset="0"/>
              </a:rPr>
              <a:t>открытая система.</a:t>
            </a:r>
            <a:r>
              <a:rPr lang="ru-RU" altLang="ru-RU" sz="1200" dirty="0">
                <a:solidFill>
                  <a:schemeClr val="bg1"/>
                </a:solidFill>
                <a:latin typeface="Times New Roman" panose="02020603050405020304" pitchFamily="18" charset="0"/>
                <a:cs typeface="Times New Roman" panose="02020603050405020304" pitchFamily="18" charset="0"/>
              </a:rPr>
              <a:t> Ее существование невозможно без поступления энергии извне. </a:t>
            </a:r>
          </a:p>
          <a:p>
            <a:pPr algn="just">
              <a:spcBef>
                <a:spcPct val="0"/>
              </a:spcBef>
            </a:pPr>
            <a:r>
              <a:rPr lang="ru-RU" altLang="ru-RU" sz="1200" dirty="0">
                <a:solidFill>
                  <a:schemeClr val="bg1"/>
                </a:solidFill>
                <a:latin typeface="Times New Roman" panose="02020603050405020304" pitchFamily="18" charset="0"/>
                <a:cs typeface="Times New Roman" panose="02020603050405020304" pitchFamily="18" charset="0"/>
              </a:rPr>
              <a:t>3. Биосфера - </a:t>
            </a:r>
            <a:r>
              <a:rPr lang="ru-RU" altLang="ru-RU" sz="1200" b="1" u="sng" dirty="0">
                <a:solidFill>
                  <a:schemeClr val="bg1"/>
                </a:solidFill>
                <a:latin typeface="Times New Roman" panose="02020603050405020304" pitchFamily="18" charset="0"/>
                <a:cs typeface="Times New Roman" panose="02020603050405020304" pitchFamily="18" charset="0"/>
              </a:rPr>
              <a:t>саморегулирующаяся система</a:t>
            </a:r>
            <a:r>
              <a:rPr lang="ru-RU" altLang="ru-RU" sz="1200" dirty="0">
                <a:solidFill>
                  <a:schemeClr val="bg1"/>
                </a:solidFill>
                <a:latin typeface="Times New Roman" panose="02020603050405020304" pitchFamily="18" charset="0"/>
                <a:cs typeface="Times New Roman" panose="02020603050405020304" pitchFamily="18" charset="0"/>
              </a:rPr>
              <a:t>. К механизмам </a:t>
            </a:r>
            <a:r>
              <a:rPr lang="ru-RU" altLang="ru-RU" sz="1200" dirty="0" err="1">
                <a:solidFill>
                  <a:schemeClr val="bg1"/>
                </a:solidFill>
                <a:latin typeface="Times New Roman" panose="02020603050405020304" pitchFamily="18" charset="0"/>
                <a:cs typeface="Times New Roman" panose="02020603050405020304" pitchFamily="18" charset="0"/>
              </a:rPr>
              <a:t>саморегуляции</a:t>
            </a:r>
            <a:r>
              <a:rPr lang="ru-RU" altLang="ru-RU" sz="1200" dirty="0">
                <a:solidFill>
                  <a:schemeClr val="bg1"/>
                </a:solidFill>
                <a:latin typeface="Times New Roman" panose="02020603050405020304" pitchFamily="18" charset="0"/>
                <a:cs typeface="Times New Roman" panose="02020603050405020304" pitchFamily="18" charset="0"/>
              </a:rPr>
              <a:t> относят: круговорот веществ и энергии, видовое разнообразие, эволюцию живых организмов. </a:t>
            </a:r>
          </a:p>
          <a:p>
            <a:pPr algn="just">
              <a:spcBef>
                <a:spcPct val="0"/>
              </a:spcBef>
            </a:pPr>
            <a:r>
              <a:rPr lang="ru-RU" altLang="ru-RU" sz="1200" dirty="0">
                <a:solidFill>
                  <a:schemeClr val="bg1"/>
                </a:solidFill>
                <a:latin typeface="Times New Roman" panose="02020603050405020304" pitchFamily="18" charset="0"/>
                <a:cs typeface="Times New Roman" panose="02020603050405020304" pitchFamily="18" charset="0"/>
              </a:rPr>
              <a:t>4. Биосфера - </a:t>
            </a:r>
            <a:r>
              <a:rPr lang="ru-RU" altLang="ru-RU" sz="1200" b="1" u="sng" dirty="0">
                <a:solidFill>
                  <a:schemeClr val="bg1"/>
                </a:solidFill>
                <a:latin typeface="Times New Roman" panose="02020603050405020304" pitchFamily="18" charset="0"/>
                <a:cs typeface="Times New Roman" panose="02020603050405020304" pitchFamily="18" charset="0"/>
              </a:rPr>
              <a:t>глобальная экосистема</a:t>
            </a:r>
            <a:r>
              <a:rPr lang="ru-RU" altLang="ru-RU" sz="1200" dirty="0">
                <a:solidFill>
                  <a:schemeClr val="bg1"/>
                </a:solidFill>
                <a:latin typeface="Times New Roman" panose="02020603050405020304" pitchFamily="18" charset="0"/>
                <a:cs typeface="Times New Roman" panose="02020603050405020304" pitchFamily="18" charset="0"/>
              </a:rPr>
              <a:t>, характеризующаяся видовым разнообразием. Многообразие видов обусловливается: разнообразием </a:t>
            </a:r>
            <a:r>
              <a:rPr lang="ru-RU" altLang="ru-RU" sz="1200" i="1" dirty="0">
                <a:solidFill>
                  <a:schemeClr val="bg1"/>
                </a:solidFill>
                <a:latin typeface="Times New Roman" panose="02020603050405020304" pitchFamily="18" charset="0"/>
                <a:cs typeface="Times New Roman" panose="02020603050405020304" pitchFamily="18" charset="0"/>
              </a:rPr>
              <a:t>жизненных сред </a:t>
            </a:r>
            <a:r>
              <a:rPr lang="ru-RU" altLang="ru-RU" sz="1200" dirty="0">
                <a:solidFill>
                  <a:schemeClr val="bg1"/>
                </a:solidFill>
                <a:latin typeface="Times New Roman" panose="02020603050405020304" pitchFamily="18" charset="0"/>
                <a:cs typeface="Times New Roman" panose="02020603050405020304" pitchFamily="18" charset="0"/>
              </a:rPr>
              <a:t>(водная, наземно-воздушная, почвенная, организменная) и </a:t>
            </a:r>
            <a:r>
              <a:rPr lang="ru-RU" altLang="ru-RU" sz="1200" i="1" dirty="0">
                <a:solidFill>
                  <a:schemeClr val="bg1"/>
                </a:solidFill>
                <a:latin typeface="Times New Roman" panose="02020603050405020304" pitchFamily="18" charset="0"/>
                <a:cs typeface="Times New Roman" panose="02020603050405020304" pitchFamily="18" charset="0"/>
              </a:rPr>
              <a:t>природных зон </a:t>
            </a:r>
            <a:r>
              <a:rPr lang="ru-RU" altLang="ru-RU" sz="1200" dirty="0">
                <a:solidFill>
                  <a:schemeClr val="bg1"/>
                </a:solidFill>
                <a:latin typeface="Times New Roman" panose="02020603050405020304" pitchFamily="18" charset="0"/>
                <a:cs typeface="Times New Roman" panose="02020603050405020304" pitchFamily="18" charset="0"/>
              </a:rPr>
              <a:t>(с разными климатическими, гидрологическими, почвенными, биотическими и другим свойствам) </a:t>
            </a:r>
          </a:p>
          <a:p>
            <a:pPr algn="just">
              <a:lnSpc>
                <a:spcPct val="120000"/>
              </a:lnSpc>
              <a:spcBef>
                <a:spcPct val="0"/>
              </a:spcBef>
            </a:pPr>
            <a:r>
              <a:rPr lang="ru-RU" altLang="ru-RU" sz="1200" b="1" i="1" dirty="0">
                <a:solidFill>
                  <a:srgbClr val="000000"/>
                </a:solidFill>
                <a:latin typeface="Times New Roman" panose="02020603050405020304" pitchFamily="18" charset="0"/>
                <a:cs typeface="Times New Roman" panose="02020603050405020304" pitchFamily="18" charset="0"/>
              </a:rPr>
              <a:t>Компоненты биосферы</a:t>
            </a:r>
          </a:p>
          <a:p>
            <a:pPr algn="just">
              <a:lnSpc>
                <a:spcPct val="120000"/>
              </a:lnSpc>
              <a:spcBef>
                <a:spcPct val="0"/>
              </a:spcBef>
            </a:pPr>
            <a:r>
              <a:rPr lang="ru-RU" altLang="ru-RU" sz="1200" dirty="0" smtClean="0">
                <a:solidFill>
                  <a:srgbClr val="000000"/>
                </a:solidFill>
                <a:latin typeface="Times New Roman" panose="02020603050405020304" pitchFamily="18" charset="0"/>
                <a:cs typeface="Times New Roman" panose="02020603050405020304" pitchFamily="18" charset="0"/>
              </a:rPr>
              <a:t>Основными </a:t>
            </a:r>
            <a:r>
              <a:rPr lang="ru-RU" altLang="ru-RU" sz="1200" dirty="0">
                <a:solidFill>
                  <a:srgbClr val="000000"/>
                </a:solidFill>
                <a:latin typeface="Times New Roman" panose="02020603050405020304" pitchFamily="18" charset="0"/>
                <a:cs typeface="Times New Roman" panose="02020603050405020304" pitchFamily="18" charset="0"/>
              </a:rPr>
              <a:t>компонентами биосферы являются вещества: </a:t>
            </a:r>
            <a:r>
              <a:rPr lang="ru-RU" altLang="ru-RU" sz="1200" i="1" dirty="0" smtClean="0">
                <a:solidFill>
                  <a:srgbClr val="000000"/>
                </a:solidFill>
                <a:latin typeface="Times New Roman" panose="02020603050405020304" pitchFamily="18" charset="0"/>
                <a:cs typeface="Times New Roman" panose="02020603050405020304" pitchFamily="18" charset="0"/>
              </a:rPr>
              <a:t>живое</a:t>
            </a:r>
            <a:r>
              <a:rPr lang="ru-RU" altLang="ru-RU" sz="1200" i="1" dirty="0">
                <a:solidFill>
                  <a:srgbClr val="000000"/>
                </a:solidFill>
                <a:latin typeface="Times New Roman" panose="02020603050405020304" pitchFamily="18" charset="0"/>
                <a:cs typeface="Times New Roman" panose="02020603050405020304" pitchFamily="18" charset="0"/>
              </a:rPr>
              <a:t>, </a:t>
            </a:r>
            <a:r>
              <a:rPr lang="ru-RU" altLang="ru-RU" sz="1200" i="1" dirty="0" smtClean="0">
                <a:solidFill>
                  <a:srgbClr val="000000"/>
                </a:solidFill>
                <a:latin typeface="Times New Roman" panose="02020603050405020304" pitchFamily="18" charset="0"/>
                <a:cs typeface="Times New Roman" panose="02020603050405020304" pitchFamily="18" charset="0"/>
              </a:rPr>
              <a:t>косное</a:t>
            </a:r>
            <a:r>
              <a:rPr lang="ru-RU" altLang="ru-RU" sz="1200" i="1" dirty="0">
                <a:solidFill>
                  <a:srgbClr val="000000"/>
                </a:solidFill>
                <a:latin typeface="Times New Roman" panose="02020603050405020304" pitchFamily="18" charset="0"/>
                <a:cs typeface="Times New Roman" panose="02020603050405020304" pitchFamily="18" charset="0"/>
              </a:rPr>
              <a:t>, </a:t>
            </a:r>
            <a:r>
              <a:rPr lang="ru-RU" altLang="ru-RU" sz="1200" i="1" dirty="0" err="1" smtClean="0">
                <a:solidFill>
                  <a:srgbClr val="000000"/>
                </a:solidFill>
                <a:latin typeface="Times New Roman" panose="02020603050405020304" pitchFamily="18" charset="0"/>
                <a:cs typeface="Times New Roman" panose="02020603050405020304" pitchFamily="18" charset="0"/>
              </a:rPr>
              <a:t>биогенное,биокосное</a:t>
            </a:r>
            <a:r>
              <a:rPr lang="ru-RU" altLang="ru-RU" sz="1200" dirty="0">
                <a:solidFill>
                  <a:srgbClr val="000000"/>
                </a:solidFill>
                <a:latin typeface="Times New Roman" panose="02020603050405020304" pitchFamily="18" charset="0"/>
                <a:cs typeface="Times New Roman" panose="02020603050405020304" pitchFamily="18" charset="0"/>
              </a:rPr>
              <a:t>. </a:t>
            </a:r>
          </a:p>
          <a:p>
            <a:pPr algn="just">
              <a:lnSpc>
                <a:spcPct val="120000"/>
              </a:lnSpc>
              <a:spcBef>
                <a:spcPct val="0"/>
              </a:spcBef>
            </a:pPr>
            <a:r>
              <a:rPr lang="ru-RU" altLang="ru-RU" sz="1200" dirty="0" smtClean="0">
                <a:solidFill>
                  <a:srgbClr val="000000"/>
                </a:solidFill>
                <a:latin typeface="Times New Roman" panose="02020603050405020304" pitchFamily="18" charset="0"/>
                <a:cs typeface="Times New Roman" panose="02020603050405020304" pitchFamily="18" charset="0"/>
              </a:rPr>
              <a:t>В.И</a:t>
            </a:r>
            <a:r>
              <a:rPr lang="ru-RU" altLang="ru-RU" sz="1200" dirty="0">
                <a:solidFill>
                  <a:srgbClr val="000000"/>
                </a:solidFill>
                <a:latin typeface="Times New Roman" panose="02020603050405020304" pitchFamily="18" charset="0"/>
                <a:cs typeface="Times New Roman" panose="02020603050405020304" pitchFamily="18" charset="0"/>
              </a:rPr>
              <a:t>. Вернадский выяснил исключительную роль «живого вещества» в преобразовании Земли.</a:t>
            </a:r>
          </a:p>
          <a:p>
            <a:pPr algn="just">
              <a:lnSpc>
                <a:spcPct val="120000"/>
              </a:lnSpc>
              <a:spcBef>
                <a:spcPct val="0"/>
              </a:spcBef>
              <a:buFont typeface="Wingdings" panose="05000000000000000000" pitchFamily="2" charset="2"/>
              <a:buChar char="§"/>
            </a:pPr>
            <a:r>
              <a:rPr lang="ru-RU" altLang="ru-RU" sz="1200" b="1" dirty="0">
                <a:solidFill>
                  <a:srgbClr val="000000"/>
                </a:solidFill>
                <a:latin typeface="Times New Roman" panose="02020603050405020304" pitchFamily="18" charset="0"/>
                <a:cs typeface="Times New Roman" panose="02020603050405020304" pitchFamily="18" charset="0"/>
              </a:rPr>
              <a:t>Живое вещество — </a:t>
            </a:r>
            <a:r>
              <a:rPr lang="ru-RU" altLang="ru-RU" sz="1200" dirty="0">
                <a:solidFill>
                  <a:srgbClr val="000000"/>
                </a:solidFill>
                <a:latin typeface="Times New Roman" panose="02020603050405020304" pitchFamily="18" charset="0"/>
                <a:cs typeface="Times New Roman" panose="02020603050405020304" pitchFamily="18" charset="0"/>
              </a:rPr>
              <a:t>совокупность всех живых организмов на Земле с их способностью к размножению и распространению на планете, к борьбе за пищу, воду, территорию, воздух. </a:t>
            </a:r>
          </a:p>
          <a:p>
            <a:pPr algn="just">
              <a:lnSpc>
                <a:spcPct val="120000"/>
              </a:lnSpc>
              <a:spcBef>
                <a:spcPct val="0"/>
              </a:spcBef>
              <a:buFont typeface="Wingdings" panose="05000000000000000000" pitchFamily="2" charset="2"/>
              <a:buChar char="§"/>
            </a:pPr>
            <a:r>
              <a:rPr lang="ru-RU" altLang="ru-RU" sz="1200" b="1" dirty="0">
                <a:solidFill>
                  <a:srgbClr val="000000"/>
                </a:solidFill>
                <a:latin typeface="Times New Roman" panose="02020603050405020304" pitchFamily="18" charset="0"/>
                <a:cs typeface="Times New Roman" panose="02020603050405020304" pitchFamily="18" charset="0"/>
              </a:rPr>
              <a:t>Косное вещество </a:t>
            </a:r>
            <a:r>
              <a:rPr lang="ru-RU" altLang="ru-RU" sz="1200" dirty="0">
                <a:solidFill>
                  <a:srgbClr val="000000"/>
                </a:solidFill>
                <a:latin typeface="Times New Roman" panose="02020603050405020304" pitchFamily="18" charset="0"/>
                <a:cs typeface="Times New Roman" panose="02020603050405020304" pitchFamily="18" charset="0"/>
              </a:rPr>
              <a:t>представлено минералами (алмаз, изумруд, кварц) и горными породами (гранит, мрамор), образование которых происходило и происходит без участия живого вещества. </a:t>
            </a:r>
          </a:p>
          <a:p>
            <a:pPr algn="just" fontAlgn="auto">
              <a:lnSpc>
                <a:spcPct val="120000"/>
              </a:lnSpc>
              <a:spcBef>
                <a:spcPts val="0"/>
              </a:spcBef>
              <a:spcAft>
                <a:spcPts val="0"/>
              </a:spcAft>
              <a:defRPr/>
            </a:pPr>
            <a:r>
              <a:rPr lang="ru-RU" sz="1200" b="1" dirty="0" err="1">
                <a:solidFill>
                  <a:prstClr val="black"/>
                </a:solidFill>
                <a:latin typeface="Times New Roman" pitchFamily="18" charset="0"/>
                <a:cs typeface="Times New Roman" pitchFamily="18" charset="0"/>
              </a:rPr>
              <a:t>Биокосное</a:t>
            </a:r>
            <a:r>
              <a:rPr lang="ru-RU" sz="1200" b="1" dirty="0">
                <a:solidFill>
                  <a:prstClr val="black"/>
                </a:solidFill>
                <a:latin typeface="Times New Roman" pitchFamily="18" charset="0"/>
                <a:cs typeface="Times New Roman" pitchFamily="18" charset="0"/>
              </a:rPr>
              <a:t> и биогенное вещества </a:t>
            </a:r>
          </a:p>
          <a:p>
            <a:pPr marL="342900" indent="-342900" algn="just" fontAlgn="auto">
              <a:lnSpc>
                <a:spcPct val="120000"/>
              </a:lnSpc>
              <a:spcBef>
                <a:spcPts val="0"/>
              </a:spcBef>
              <a:spcAft>
                <a:spcPts val="0"/>
              </a:spcAft>
              <a:buFont typeface="Arial" panose="020B0604020202020204" pitchFamily="34" charset="0"/>
              <a:buChar char="•"/>
              <a:defRPr/>
            </a:pPr>
            <a:r>
              <a:rPr lang="ru-RU" sz="1200" b="1" dirty="0" smtClean="0">
                <a:solidFill>
                  <a:prstClr val="black"/>
                </a:solidFill>
                <a:latin typeface="Times New Roman" pitchFamily="18" charset="0"/>
                <a:cs typeface="Times New Roman" pitchFamily="18" charset="0"/>
              </a:rPr>
              <a:t> </a:t>
            </a:r>
            <a:r>
              <a:rPr lang="ru-RU" sz="1200" b="1" dirty="0" err="1">
                <a:solidFill>
                  <a:prstClr val="black"/>
                </a:solidFill>
                <a:latin typeface="Times New Roman" pitchFamily="18" charset="0"/>
                <a:cs typeface="Times New Roman" pitchFamily="18" charset="0"/>
              </a:rPr>
              <a:t>Биокосное</a:t>
            </a:r>
            <a:r>
              <a:rPr lang="ru-RU" sz="1200" b="1" dirty="0">
                <a:solidFill>
                  <a:prstClr val="black"/>
                </a:solidFill>
                <a:latin typeface="Times New Roman" pitchFamily="18" charset="0"/>
                <a:cs typeface="Times New Roman" pitchFamily="18" charset="0"/>
              </a:rPr>
              <a:t> вещество </a:t>
            </a:r>
            <a:r>
              <a:rPr lang="ru-RU" sz="1200" dirty="0">
                <a:solidFill>
                  <a:prstClr val="black"/>
                </a:solidFill>
                <a:latin typeface="Times New Roman" pitchFamily="18" charset="0"/>
                <a:cs typeface="Times New Roman" pitchFamily="18" charset="0"/>
              </a:rPr>
              <a:t>является особым веществом биосферы. Оно представлено почвой, всеми природными водами, корой выветривания, которые являются результатом непрерывного взаимодействия живого вещества с косным. </a:t>
            </a:r>
          </a:p>
          <a:p>
            <a:pPr marL="342900" indent="-342900" algn="just" fontAlgn="auto">
              <a:lnSpc>
                <a:spcPct val="120000"/>
              </a:lnSpc>
              <a:spcBef>
                <a:spcPts val="0"/>
              </a:spcBef>
              <a:spcAft>
                <a:spcPts val="0"/>
              </a:spcAft>
              <a:buFont typeface="Arial" panose="020B0604020202020204" pitchFamily="34" charset="0"/>
              <a:buChar char="•"/>
              <a:defRPr/>
            </a:pPr>
            <a:r>
              <a:rPr lang="ru-RU" sz="1200" b="1" dirty="0" smtClean="0">
                <a:solidFill>
                  <a:prstClr val="black"/>
                </a:solidFill>
                <a:latin typeface="Times New Roman" pitchFamily="18" charset="0"/>
                <a:cs typeface="Times New Roman" pitchFamily="18" charset="0"/>
              </a:rPr>
              <a:t>Биогенное </a:t>
            </a:r>
            <a:r>
              <a:rPr lang="ru-RU" sz="1200" b="1" dirty="0">
                <a:solidFill>
                  <a:prstClr val="black"/>
                </a:solidFill>
                <a:latin typeface="Times New Roman" pitchFamily="18" charset="0"/>
                <a:cs typeface="Times New Roman" pitchFamily="18" charset="0"/>
              </a:rPr>
              <a:t>вещество </a:t>
            </a:r>
            <a:r>
              <a:rPr lang="ru-RU" sz="1200" dirty="0">
                <a:solidFill>
                  <a:prstClr val="black"/>
                </a:solidFill>
                <a:latin typeface="Times New Roman" pitchFamily="18" charset="0"/>
                <a:cs typeface="Times New Roman" pitchFamily="18" charset="0"/>
              </a:rPr>
              <a:t>происходит от живого вещества в результате его жизнедеятельности или отмирания. Так на планете создавались залежи многих полезных ископаемых: торфа, угля и др. </a:t>
            </a:r>
            <a:endParaRPr lang="en-US" sz="1200" dirty="0">
              <a:solidFill>
                <a:prstClr val="black"/>
              </a:solidFill>
              <a:latin typeface="Times New Roman" pitchFamily="18" charset="0"/>
              <a:cs typeface="Times New Roman" pitchFamily="18" charset="0"/>
            </a:endParaRPr>
          </a:p>
          <a:p>
            <a:pPr marL="342900" indent="-342900" algn="just" fontAlgn="auto">
              <a:spcAft>
                <a:spcPts val="0"/>
              </a:spcAft>
              <a:buFont typeface="Arial" panose="020B0604020202020204" pitchFamily="34" charset="0"/>
              <a:buChar char="•"/>
              <a:defRPr/>
            </a:pPr>
            <a:endParaRPr lang="ru-RU" sz="1000" dirty="0">
              <a:solidFill>
                <a:prstClr val="black"/>
              </a:solidFill>
              <a:latin typeface="Times New Roman" pitchFamily="18" charset="0"/>
              <a:cs typeface="Times New Roman" pitchFamily="18" charset="0"/>
            </a:endParaRPr>
          </a:p>
          <a:p>
            <a:pPr algn="just" fontAlgn="auto">
              <a:spcAft>
                <a:spcPts val="0"/>
              </a:spcAft>
              <a:defRPr/>
            </a:pPr>
            <a:endParaRPr lang="ru-RU" sz="2000" dirty="0">
              <a:solidFill>
                <a:schemeClr val="tx1"/>
              </a:solidFill>
            </a:endParaRPr>
          </a:p>
          <a:p>
            <a:pPr algn="just" fontAlgn="auto">
              <a:spcAft>
                <a:spcPts val="0"/>
              </a:spcAft>
              <a:defRPr/>
            </a:pPr>
            <a:endParaRPr lang="ru-RU" sz="2000" dirty="0">
              <a:solidFill>
                <a:schemeClr val="tx1"/>
              </a:solidFill>
            </a:endParaRPr>
          </a:p>
        </p:txBody>
      </p:sp>
      <p:sp>
        <p:nvSpPr>
          <p:cNvPr id="4" name="Номер слайда 3"/>
          <p:cNvSpPr>
            <a:spLocks noGrp="1"/>
          </p:cNvSpPr>
          <p:nvPr>
            <p:ph type="sldNum" sz="quarter" idx="12"/>
          </p:nvPr>
        </p:nvSpPr>
        <p:spPr/>
        <p:txBody>
          <a:bodyPr/>
          <a:lstStyle/>
          <a:p>
            <a:pPr>
              <a:defRPr/>
            </a:pPr>
            <a:fld id="{032DA479-6B53-43E2-91BA-D0D430B927A2}" type="slidenum">
              <a:rPr lang="ru-RU" sz="1000"/>
              <a:pPr>
                <a:defRPr/>
              </a:pPr>
              <a:t>17</a:t>
            </a:fld>
            <a:endParaRPr lang="ru-RU" sz="1000" dirty="0"/>
          </a:p>
        </p:txBody>
      </p:sp>
    </p:spTree>
    <p:extLst>
      <p:ext uri="{BB962C8B-B14F-4D97-AF65-F5344CB8AC3E}">
        <p14:creationId xmlns:p14="http://schemas.microsoft.com/office/powerpoint/2010/main" val="31299699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2311123" y="3009583"/>
            <a:ext cx="5461278" cy="3680141"/>
          </a:xfrm>
          <a:prstGeom prst="rect">
            <a:avLst/>
          </a:prstGeom>
        </p:spPr>
      </p:pic>
      <p:sp>
        <p:nvSpPr>
          <p:cNvPr id="5" name="Прямоугольник 4"/>
          <p:cNvSpPr/>
          <p:nvPr/>
        </p:nvSpPr>
        <p:spPr>
          <a:xfrm>
            <a:off x="1244980" y="2312016"/>
            <a:ext cx="9770853" cy="400110"/>
          </a:xfrm>
          <a:prstGeom prst="rect">
            <a:avLst/>
          </a:prstGeom>
        </p:spPr>
        <p:txBody>
          <a:bodyPr wrap="square">
            <a:spAutoFit/>
          </a:bodyPr>
          <a:lstStyle/>
          <a:p>
            <a:r>
              <a:rPr lang="ru-RU" sz="2000" b="1" i="1" dirty="0">
                <a:solidFill>
                  <a:schemeClr val="bg1"/>
                </a:solidFill>
                <a:latin typeface="+mj-lt"/>
              </a:rPr>
              <a:t>Факторы окружающей среды, воздействующие на человека</a:t>
            </a:r>
          </a:p>
        </p:txBody>
      </p:sp>
      <p:sp>
        <p:nvSpPr>
          <p:cNvPr id="3" name="Номер слайда 2"/>
          <p:cNvSpPr>
            <a:spLocks noGrp="1"/>
          </p:cNvSpPr>
          <p:nvPr>
            <p:ph type="sldNum" sz="quarter" idx="12"/>
          </p:nvPr>
        </p:nvSpPr>
        <p:spPr>
          <a:xfrm>
            <a:off x="11049755" y="6019799"/>
            <a:ext cx="1142245" cy="669925"/>
          </a:xfrm>
        </p:spPr>
        <p:txBody>
          <a:bodyPr/>
          <a:lstStyle/>
          <a:p>
            <a:fld id="{A4211F89-2E92-4E14-B032-14DE4A52F6A2}" type="slidenum">
              <a:rPr lang="ru-RU" sz="1200" smtClean="0"/>
              <a:t>18</a:t>
            </a:fld>
            <a:endParaRPr lang="ru-RU" sz="1200" dirty="0"/>
          </a:p>
        </p:txBody>
      </p:sp>
      <p:sp>
        <p:nvSpPr>
          <p:cNvPr id="6" name="Прямоугольник 5"/>
          <p:cNvSpPr/>
          <p:nvPr/>
        </p:nvSpPr>
        <p:spPr>
          <a:xfrm>
            <a:off x="739374" y="0"/>
            <a:ext cx="10782066" cy="1323439"/>
          </a:xfrm>
          <a:prstGeom prst="rect">
            <a:avLst/>
          </a:prstGeom>
        </p:spPr>
        <p:txBody>
          <a:bodyPr wrap="square">
            <a:spAutoFit/>
          </a:bodyPr>
          <a:lstStyle/>
          <a:p>
            <a:pPr algn="just"/>
            <a:endParaRPr lang="ru-RU" sz="2000" dirty="0">
              <a:solidFill>
                <a:schemeClr val="bg1"/>
              </a:solidFill>
              <a:cs typeface="Times New Roman" pitchFamily="18" charset="0"/>
            </a:endParaRPr>
          </a:p>
          <a:p>
            <a:pPr algn="just"/>
            <a:endParaRPr lang="ru-RU" sz="2000" dirty="0">
              <a:solidFill>
                <a:schemeClr val="bg1"/>
              </a:solidFill>
              <a:cs typeface="Times New Roman" pitchFamily="18" charset="0"/>
            </a:endParaRPr>
          </a:p>
          <a:p>
            <a:pPr algn="just"/>
            <a:endParaRPr lang="ru-RU" sz="2000" dirty="0" smtClean="0">
              <a:solidFill>
                <a:schemeClr val="bg1"/>
              </a:solidFill>
              <a:cs typeface="Times New Roman" pitchFamily="18" charset="0"/>
            </a:endParaRPr>
          </a:p>
          <a:p>
            <a:pPr algn="just"/>
            <a:endParaRPr lang="ru-RU" sz="2000" dirty="0">
              <a:solidFill>
                <a:schemeClr val="bg1"/>
              </a:solidFill>
              <a:cs typeface="Times New Roman" pitchFamily="18" charset="0"/>
            </a:endParaRPr>
          </a:p>
        </p:txBody>
      </p:sp>
      <p:pic>
        <p:nvPicPr>
          <p:cNvPr id="2" name="Рисунок 1"/>
          <p:cNvPicPr>
            <a:picLocks noChangeAspect="1"/>
          </p:cNvPicPr>
          <p:nvPr/>
        </p:nvPicPr>
        <p:blipFill>
          <a:blip r:embed="rId4"/>
          <a:stretch>
            <a:fillRect/>
          </a:stretch>
        </p:blipFill>
        <p:spPr>
          <a:xfrm>
            <a:off x="1035934" y="556216"/>
            <a:ext cx="8900931" cy="1755800"/>
          </a:xfrm>
          <a:prstGeom prst="rect">
            <a:avLst/>
          </a:prstGeom>
        </p:spPr>
      </p:pic>
    </p:spTree>
    <p:extLst>
      <p:ext uri="{BB962C8B-B14F-4D97-AF65-F5344CB8AC3E}">
        <p14:creationId xmlns:p14="http://schemas.microsoft.com/office/powerpoint/2010/main" val="1097477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940" y="937863"/>
            <a:ext cx="10569518" cy="592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Прямоугольник 3"/>
          <p:cNvSpPr/>
          <p:nvPr/>
        </p:nvSpPr>
        <p:spPr>
          <a:xfrm>
            <a:off x="549896" y="141402"/>
            <a:ext cx="11073353" cy="707886"/>
          </a:xfrm>
          <a:prstGeom prst="rect">
            <a:avLst/>
          </a:prstGeom>
        </p:spPr>
        <p:txBody>
          <a:bodyPr wrap="square">
            <a:spAutoFit/>
          </a:bodyPr>
          <a:lstStyle/>
          <a:p>
            <a:r>
              <a:rPr lang="ru-RU" sz="2000" dirty="0">
                <a:solidFill>
                  <a:schemeClr val="bg1"/>
                </a:solidFill>
              </a:rPr>
              <a:t>Все элементы, составляющие среду обитания человека, в действии становятся факторами, влияющими на БЖЧ. </a:t>
            </a:r>
          </a:p>
        </p:txBody>
      </p:sp>
    </p:spTree>
    <p:extLst>
      <p:ext uri="{BB962C8B-B14F-4D97-AF65-F5344CB8AC3E}">
        <p14:creationId xmlns:p14="http://schemas.microsoft.com/office/powerpoint/2010/main" val="3923505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1275549" y="2232143"/>
            <a:ext cx="8315665" cy="3133616"/>
          </a:xfrm>
          <a:prstGeom prst="rect">
            <a:avLst/>
          </a:prstGeom>
        </p:spPr>
      </p:pic>
      <p:pic>
        <p:nvPicPr>
          <p:cNvPr id="6" name="Рисунок 5"/>
          <p:cNvPicPr>
            <a:picLocks noChangeAspect="1"/>
          </p:cNvPicPr>
          <p:nvPr/>
        </p:nvPicPr>
        <p:blipFill>
          <a:blip r:embed="rId3"/>
          <a:stretch>
            <a:fillRect/>
          </a:stretch>
        </p:blipFill>
        <p:spPr>
          <a:xfrm>
            <a:off x="2524336" y="1183880"/>
            <a:ext cx="6053224" cy="842967"/>
          </a:xfrm>
          <a:prstGeom prst="rect">
            <a:avLst/>
          </a:prstGeom>
        </p:spPr>
      </p:pic>
      <p:sp>
        <p:nvSpPr>
          <p:cNvPr id="4" name="Номер слайда 3"/>
          <p:cNvSpPr>
            <a:spLocks noGrp="1"/>
          </p:cNvSpPr>
          <p:nvPr>
            <p:ph type="sldNum" sz="quarter" idx="12"/>
          </p:nvPr>
        </p:nvSpPr>
        <p:spPr>
          <a:xfrm>
            <a:off x="11450349" y="6397988"/>
            <a:ext cx="741651" cy="278674"/>
          </a:xfrm>
        </p:spPr>
        <p:txBody>
          <a:bodyPr/>
          <a:lstStyle/>
          <a:p>
            <a:fld id="{A4211F89-2E92-4E14-B032-14DE4A52F6A2}" type="slidenum">
              <a:rPr lang="ru-RU" sz="1200" smtClean="0"/>
              <a:t>2</a:t>
            </a:fld>
            <a:endParaRPr lang="ru-RU" sz="1200" dirty="0"/>
          </a:p>
        </p:txBody>
      </p:sp>
    </p:spTree>
    <p:extLst>
      <p:ext uri="{BB962C8B-B14F-4D97-AF65-F5344CB8AC3E}">
        <p14:creationId xmlns:p14="http://schemas.microsoft.com/office/powerpoint/2010/main" val="40716166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584462" y="525628"/>
            <a:ext cx="10482606" cy="6021288"/>
          </a:xfrm>
        </p:spPr>
        <p:txBody>
          <a:bodyPr>
            <a:normAutofit/>
          </a:bodyPr>
          <a:lstStyle/>
          <a:p>
            <a:pPr algn="just">
              <a:lnSpc>
                <a:spcPct val="115000"/>
              </a:lnSpc>
              <a:spcAft>
                <a:spcPts val="0"/>
              </a:spcAft>
            </a:pPr>
            <a:r>
              <a:rPr lang="ru-RU" sz="2400" spc="-10" dirty="0" smtClean="0">
                <a:solidFill>
                  <a:schemeClr val="bg1"/>
                </a:solidFill>
                <a:latin typeface="Times New Roman"/>
                <a:ea typeface="Calibri"/>
                <a:cs typeface="Times New Roman"/>
              </a:rPr>
              <a:t>В системе </a:t>
            </a:r>
            <a:r>
              <a:rPr lang="ru-RU" sz="2400" spc="-10" dirty="0">
                <a:solidFill>
                  <a:schemeClr val="bg1"/>
                </a:solidFill>
                <a:latin typeface="Times New Roman"/>
                <a:ea typeface="Calibri"/>
                <a:cs typeface="Times New Roman"/>
              </a:rPr>
              <a:t>«Человек – Среда обитания</a:t>
            </a:r>
            <a:r>
              <a:rPr lang="ru-RU" sz="2400" spc="-10" dirty="0" smtClean="0">
                <a:solidFill>
                  <a:schemeClr val="bg1"/>
                </a:solidFill>
                <a:latin typeface="Times New Roman"/>
                <a:ea typeface="Calibri"/>
                <a:cs typeface="Times New Roman"/>
              </a:rPr>
              <a:t>» основными компонентами </a:t>
            </a:r>
            <a:r>
              <a:rPr lang="ru-RU" sz="2400" spc="-10" dirty="0">
                <a:solidFill>
                  <a:schemeClr val="bg1"/>
                </a:solidFill>
                <a:latin typeface="Times New Roman"/>
                <a:ea typeface="Calibri"/>
                <a:cs typeface="Times New Roman"/>
              </a:rPr>
              <a:t>являются: </a:t>
            </a:r>
          </a:p>
          <a:p>
            <a:pPr indent="450215" algn="just">
              <a:lnSpc>
                <a:spcPct val="115000"/>
              </a:lnSpc>
              <a:spcAft>
                <a:spcPts val="0"/>
              </a:spcAft>
            </a:pPr>
            <a:r>
              <a:rPr lang="ru-RU" sz="2400" i="1" spc="-10" dirty="0" smtClean="0">
                <a:solidFill>
                  <a:schemeClr val="bg1"/>
                </a:solidFill>
                <a:latin typeface="Times New Roman"/>
                <a:ea typeface="Calibri"/>
                <a:cs typeface="Times New Roman"/>
              </a:rPr>
              <a:t>Человек</a:t>
            </a:r>
            <a:r>
              <a:rPr lang="ru-RU" sz="2400" spc="-10" dirty="0">
                <a:solidFill>
                  <a:schemeClr val="bg1"/>
                </a:solidFill>
                <a:latin typeface="Times New Roman"/>
                <a:ea typeface="Calibri"/>
                <a:cs typeface="Times New Roman"/>
              </a:rPr>
              <a:t>, который рассматривается как биосоциальный элемент, </a:t>
            </a:r>
          </a:p>
          <a:p>
            <a:pPr indent="450215" algn="just">
              <a:lnSpc>
                <a:spcPct val="115000"/>
              </a:lnSpc>
              <a:spcAft>
                <a:spcPts val="0"/>
              </a:spcAft>
            </a:pPr>
            <a:r>
              <a:rPr lang="ru-RU" sz="2400" i="1" spc="-10" dirty="0" smtClean="0">
                <a:solidFill>
                  <a:schemeClr val="bg1"/>
                </a:solidFill>
                <a:latin typeface="Times New Roman"/>
                <a:ea typeface="Calibri"/>
                <a:cs typeface="Times New Roman"/>
              </a:rPr>
              <a:t>Среда </a:t>
            </a:r>
            <a:r>
              <a:rPr lang="ru-RU" sz="2400" i="1" spc="-10" dirty="0">
                <a:solidFill>
                  <a:schemeClr val="bg1"/>
                </a:solidFill>
                <a:latin typeface="Times New Roman"/>
                <a:ea typeface="Calibri"/>
                <a:cs typeface="Times New Roman"/>
              </a:rPr>
              <a:t>обитания</a:t>
            </a:r>
            <a:r>
              <a:rPr lang="ru-RU" sz="2400" spc="-10" dirty="0">
                <a:solidFill>
                  <a:schemeClr val="bg1"/>
                </a:solidFill>
                <a:latin typeface="Times New Roman"/>
                <a:ea typeface="Calibri"/>
                <a:cs typeface="Times New Roman"/>
              </a:rPr>
              <a:t>, которая может изменяться в зависимости от местоположения человека в пространстве, рода его деятельности и т.д. </a:t>
            </a:r>
          </a:p>
          <a:p>
            <a:pPr indent="450215" algn="just">
              <a:lnSpc>
                <a:spcPct val="115000"/>
              </a:lnSpc>
              <a:spcAft>
                <a:spcPts val="0"/>
              </a:spcAft>
            </a:pPr>
            <a:endParaRPr lang="ru-RU" sz="2400" spc="-10" dirty="0" smtClean="0">
              <a:solidFill>
                <a:schemeClr val="bg1"/>
              </a:solidFill>
              <a:latin typeface="Times New Roman"/>
              <a:ea typeface="Calibri"/>
              <a:cs typeface="Times New Roman"/>
            </a:endParaRPr>
          </a:p>
          <a:p>
            <a:pPr indent="450215" algn="just">
              <a:lnSpc>
                <a:spcPct val="115000"/>
              </a:lnSpc>
              <a:spcAft>
                <a:spcPts val="0"/>
              </a:spcAft>
            </a:pPr>
            <a:r>
              <a:rPr lang="ru-RU" sz="2400" spc="-10" dirty="0" smtClean="0">
                <a:solidFill>
                  <a:schemeClr val="bg1"/>
                </a:solidFill>
                <a:latin typeface="Times New Roman"/>
                <a:ea typeface="Calibri"/>
                <a:cs typeface="Times New Roman"/>
              </a:rPr>
              <a:t>Взаимосвязи между </a:t>
            </a:r>
            <a:r>
              <a:rPr lang="ru-RU" sz="2400" spc="-10" dirty="0">
                <a:solidFill>
                  <a:schemeClr val="bg1"/>
                </a:solidFill>
                <a:latin typeface="Times New Roman"/>
                <a:ea typeface="Calibri"/>
                <a:cs typeface="Times New Roman"/>
              </a:rPr>
              <a:t>этими </a:t>
            </a:r>
            <a:r>
              <a:rPr lang="ru-RU" sz="2400" spc="-10" dirty="0" smtClean="0">
                <a:solidFill>
                  <a:schemeClr val="bg1"/>
                </a:solidFill>
                <a:latin typeface="Times New Roman"/>
                <a:ea typeface="Calibri"/>
                <a:cs typeface="Times New Roman"/>
              </a:rPr>
              <a:t>элементами </a:t>
            </a:r>
            <a:r>
              <a:rPr lang="ru-RU" sz="2400" spc="-10" dirty="0">
                <a:solidFill>
                  <a:schemeClr val="bg1"/>
                </a:solidFill>
                <a:latin typeface="Times New Roman"/>
                <a:ea typeface="Calibri"/>
                <a:cs typeface="Times New Roman"/>
              </a:rPr>
              <a:t>системы </a:t>
            </a:r>
            <a:r>
              <a:rPr lang="ru-RU" sz="2400" spc="-10" dirty="0" smtClean="0">
                <a:solidFill>
                  <a:schemeClr val="bg1"/>
                </a:solidFill>
                <a:latin typeface="Times New Roman"/>
                <a:ea typeface="Calibri"/>
                <a:cs typeface="Times New Roman"/>
              </a:rPr>
              <a:t>принято </a:t>
            </a:r>
            <a:r>
              <a:rPr lang="ru-RU" sz="2400" spc="-10" dirty="0">
                <a:solidFill>
                  <a:schemeClr val="bg1"/>
                </a:solidFill>
                <a:latin typeface="Times New Roman"/>
                <a:ea typeface="Calibri"/>
                <a:cs typeface="Times New Roman"/>
              </a:rPr>
              <a:t>разделять на </a:t>
            </a:r>
            <a:endParaRPr lang="ru-RU" sz="2400" spc="-10" dirty="0" smtClean="0">
              <a:solidFill>
                <a:schemeClr val="bg1"/>
              </a:solidFill>
              <a:latin typeface="Times New Roman"/>
              <a:ea typeface="Calibri"/>
              <a:cs typeface="Times New Roman"/>
            </a:endParaRPr>
          </a:p>
          <a:p>
            <a:pPr indent="450215" algn="just">
              <a:lnSpc>
                <a:spcPct val="115000"/>
              </a:lnSpc>
              <a:spcAft>
                <a:spcPts val="0"/>
              </a:spcAft>
            </a:pPr>
            <a:r>
              <a:rPr lang="ru-RU" sz="2400" u="sng" spc="-10" dirty="0" smtClean="0">
                <a:solidFill>
                  <a:schemeClr val="bg1"/>
                </a:solidFill>
                <a:latin typeface="Times New Roman"/>
                <a:ea typeface="Calibri"/>
                <a:cs typeface="Times New Roman"/>
              </a:rPr>
              <a:t>три </a:t>
            </a:r>
            <a:r>
              <a:rPr lang="ru-RU" sz="2400" u="sng" spc="-10" dirty="0">
                <a:solidFill>
                  <a:schemeClr val="bg1"/>
                </a:solidFill>
                <a:latin typeface="Times New Roman"/>
                <a:ea typeface="Calibri"/>
                <a:cs typeface="Times New Roman"/>
              </a:rPr>
              <a:t>основных потока</a:t>
            </a:r>
            <a:r>
              <a:rPr lang="ru-RU" sz="2400" spc="-10" dirty="0">
                <a:solidFill>
                  <a:schemeClr val="bg1"/>
                </a:solidFill>
                <a:latin typeface="Times New Roman"/>
                <a:ea typeface="Calibri"/>
                <a:cs typeface="Times New Roman"/>
              </a:rPr>
              <a:t>: </a:t>
            </a:r>
            <a:endParaRPr lang="ru-RU" sz="2400" spc="-10" dirty="0" smtClean="0">
              <a:solidFill>
                <a:schemeClr val="bg1"/>
              </a:solidFill>
              <a:latin typeface="Times New Roman"/>
              <a:ea typeface="Calibri"/>
              <a:cs typeface="Times New Roman"/>
            </a:endParaRPr>
          </a:p>
          <a:p>
            <a:pPr indent="450215" algn="just">
              <a:lnSpc>
                <a:spcPct val="115000"/>
              </a:lnSpc>
              <a:spcAft>
                <a:spcPts val="0"/>
              </a:spcAft>
            </a:pPr>
            <a:r>
              <a:rPr lang="ru-RU" sz="2400" i="1" spc="-10" dirty="0" smtClean="0">
                <a:solidFill>
                  <a:schemeClr val="bg1"/>
                </a:solidFill>
                <a:latin typeface="Times New Roman"/>
                <a:ea typeface="Calibri"/>
                <a:cs typeface="Times New Roman"/>
              </a:rPr>
              <a:t>потоки </a:t>
            </a:r>
            <a:r>
              <a:rPr lang="ru-RU" sz="2400" i="1" spc="-10" dirty="0">
                <a:solidFill>
                  <a:schemeClr val="bg1"/>
                </a:solidFill>
                <a:latin typeface="Times New Roman"/>
                <a:ea typeface="Calibri"/>
                <a:cs typeface="Times New Roman"/>
              </a:rPr>
              <a:t>вещества, потоки энергии и потоки информации.</a:t>
            </a:r>
            <a:endParaRPr lang="ru-RU" sz="2400" i="1"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26378436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 name="Таблица 2"/>
          <p:cNvGraphicFramePr>
            <a:graphicFrameLocks noGrp="1"/>
          </p:cNvGraphicFramePr>
          <p:nvPr>
            <p:extLst>
              <p:ext uri="{D42A27DB-BD31-4B8C-83A1-F6EECF244321}">
                <p14:modId xmlns:p14="http://schemas.microsoft.com/office/powerpoint/2010/main" val="3446271694"/>
              </p:ext>
            </p:extLst>
          </p:nvPr>
        </p:nvGraphicFramePr>
        <p:xfrm>
          <a:off x="118533" y="2567604"/>
          <a:ext cx="11691028" cy="3891280"/>
        </p:xfrm>
        <a:graphic>
          <a:graphicData uri="http://schemas.openxmlformats.org/drawingml/2006/table">
            <a:tbl>
              <a:tblPr firstRow="1" bandRow="1">
                <a:tableStyleId>{5C22544A-7EE6-4342-B048-85BDC9FD1C3A}</a:tableStyleId>
              </a:tblPr>
              <a:tblGrid>
                <a:gridCol w="2928339">
                  <a:extLst>
                    <a:ext uri="{9D8B030D-6E8A-4147-A177-3AD203B41FA5}">
                      <a16:colId xmlns:a16="http://schemas.microsoft.com/office/drawing/2014/main" val="20000"/>
                    </a:ext>
                  </a:extLst>
                </a:gridCol>
                <a:gridCol w="208278">
                  <a:extLst>
                    <a:ext uri="{9D8B030D-6E8A-4147-A177-3AD203B41FA5}">
                      <a16:colId xmlns:a16="http://schemas.microsoft.com/office/drawing/2014/main" val="20001"/>
                    </a:ext>
                  </a:extLst>
                </a:gridCol>
                <a:gridCol w="2566322">
                  <a:extLst>
                    <a:ext uri="{9D8B030D-6E8A-4147-A177-3AD203B41FA5}">
                      <a16:colId xmlns:a16="http://schemas.microsoft.com/office/drawing/2014/main" val="20002"/>
                    </a:ext>
                  </a:extLst>
                </a:gridCol>
                <a:gridCol w="231335">
                  <a:extLst>
                    <a:ext uri="{9D8B030D-6E8A-4147-A177-3AD203B41FA5}">
                      <a16:colId xmlns:a16="http://schemas.microsoft.com/office/drawing/2014/main" val="20003"/>
                    </a:ext>
                  </a:extLst>
                </a:gridCol>
                <a:gridCol w="2715184">
                  <a:extLst>
                    <a:ext uri="{9D8B030D-6E8A-4147-A177-3AD203B41FA5}">
                      <a16:colId xmlns:a16="http://schemas.microsoft.com/office/drawing/2014/main" val="20004"/>
                    </a:ext>
                  </a:extLst>
                </a:gridCol>
                <a:gridCol w="285147">
                  <a:extLst>
                    <a:ext uri="{9D8B030D-6E8A-4147-A177-3AD203B41FA5}">
                      <a16:colId xmlns:a16="http://schemas.microsoft.com/office/drawing/2014/main" val="20005"/>
                    </a:ext>
                  </a:extLst>
                </a:gridCol>
                <a:gridCol w="2756423">
                  <a:extLst>
                    <a:ext uri="{9D8B030D-6E8A-4147-A177-3AD203B41FA5}">
                      <a16:colId xmlns:a16="http://schemas.microsoft.com/office/drawing/2014/main" val="20006"/>
                    </a:ext>
                  </a:extLst>
                </a:gridCol>
              </a:tblGrid>
              <a:tr h="370840">
                <a:tc>
                  <a:txBody>
                    <a:bodyPr/>
                    <a:lstStyle/>
                    <a:p>
                      <a:pPr algn="ctr"/>
                      <a:r>
                        <a:rPr lang="ru-RU" sz="1400" b="1" i="0" kern="1200" dirty="0" smtClean="0">
                          <a:solidFill>
                            <a:srgbClr val="FF0000"/>
                          </a:solidFill>
                          <a:latin typeface="+mn-lt"/>
                          <a:ea typeface="+mn-ea"/>
                          <a:cs typeface="Times New Roman" pitchFamily="18" charset="0"/>
                        </a:rPr>
                        <a:t>Комфортные  (оптимальные)</a:t>
                      </a:r>
                      <a:endParaRPr lang="ru-RU" sz="1400" b="1" i="0" baseline="0" dirty="0">
                        <a:solidFill>
                          <a:srgbClr val="FF0000"/>
                        </a:solidFill>
                        <a:latin typeface="+mn-lt"/>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66"/>
                    </a:solidFill>
                  </a:tcPr>
                </a:tc>
                <a:tc rowSpan="2">
                  <a:txBody>
                    <a:bodyPr/>
                    <a:lstStyle/>
                    <a:p>
                      <a:endParaRPr lang="ru-RU" baseline="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ru-RU" sz="1400" b="1" i="0" kern="1200" dirty="0" smtClean="0">
                          <a:solidFill>
                            <a:srgbClr val="FF0000"/>
                          </a:solidFill>
                          <a:latin typeface="+mn-lt"/>
                          <a:ea typeface="+mn-ea"/>
                          <a:cs typeface="+mn-cs"/>
                        </a:rPr>
                        <a:t>Допустимые </a:t>
                      </a:r>
                      <a:endParaRPr lang="ru-RU" sz="1400" i="0" baseline="0" dirty="0">
                        <a:solidFill>
                          <a:srgbClr val="FF0000"/>
                        </a:solidFill>
                        <a:latin typeface="+mn-lt"/>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2">
                  <a:txBody>
                    <a:bodyPr/>
                    <a:lstStyle/>
                    <a:p>
                      <a:endParaRPr lang="ru-RU" baseline="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ru-RU" sz="1600" b="1" i="0" kern="1200" dirty="0" smtClean="0">
                          <a:solidFill>
                            <a:srgbClr val="FF0000"/>
                          </a:solidFill>
                          <a:latin typeface="+mn-lt"/>
                          <a:ea typeface="+mn-ea"/>
                          <a:cs typeface="Times New Roman" pitchFamily="18" charset="0"/>
                        </a:rPr>
                        <a:t>Опасные </a:t>
                      </a:r>
                      <a:endParaRPr lang="ru-RU" sz="1600" i="0" baseline="0" dirty="0">
                        <a:solidFill>
                          <a:srgbClr val="FF0000"/>
                        </a:solidFill>
                        <a:latin typeface="+mn-lt"/>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rowSpan="2">
                  <a:txBody>
                    <a:bodyPr/>
                    <a:lstStyle/>
                    <a:p>
                      <a:endParaRPr lang="ru-RU" baseline="0" dirty="0"/>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r>
                        <a:rPr lang="ru-RU" sz="1600" b="1" i="0" kern="1200" dirty="0" smtClean="0">
                          <a:solidFill>
                            <a:schemeClr val="bg1"/>
                          </a:solidFill>
                          <a:latin typeface="+mn-lt"/>
                          <a:ea typeface="+mn-ea"/>
                          <a:cs typeface="+mn-cs"/>
                        </a:rPr>
                        <a:t>Чрезвычайно   опасные</a:t>
                      </a:r>
                      <a:endParaRPr lang="ru-RU" sz="1600" i="0" baseline="0" dirty="0">
                        <a:solidFill>
                          <a:schemeClr val="bg1"/>
                        </a:solidFill>
                        <a:latin typeface="+mn-lt"/>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0"/>
                  </a:ext>
                </a:extLst>
              </a:tr>
              <a:tr h="370840">
                <a:tc>
                  <a:txBody>
                    <a:bodyPr/>
                    <a:lstStyle/>
                    <a:p>
                      <a:pPr algn="l">
                        <a:buFont typeface="Arial" pitchFamily="34" charset="0"/>
                        <a:buNone/>
                      </a:pPr>
                      <a:r>
                        <a:rPr lang="ru-RU" sz="1500" b="1" kern="1200" dirty="0" smtClean="0">
                          <a:solidFill>
                            <a:schemeClr val="dk1"/>
                          </a:solidFill>
                          <a:latin typeface="+mn-lt"/>
                          <a:ea typeface="+mn-ea"/>
                          <a:cs typeface="Times New Roman" pitchFamily="18" charset="0"/>
                        </a:rPr>
                        <a:t>Потоки  соответствуют оптимальным условиям взаимодействия: </a:t>
                      </a:r>
                    </a:p>
                    <a:p>
                      <a:pPr algn="l">
                        <a:buFontTx/>
                        <a:buChar char="-"/>
                      </a:pPr>
                      <a:r>
                        <a:rPr lang="ru-RU" sz="1500" b="1" kern="1200" dirty="0" smtClean="0">
                          <a:solidFill>
                            <a:schemeClr val="dk1"/>
                          </a:solidFill>
                          <a:latin typeface="+mn-lt"/>
                          <a:ea typeface="+mn-ea"/>
                          <a:cs typeface="Times New Roman" pitchFamily="18" charset="0"/>
                        </a:rPr>
                        <a:t> создают оптимальные условия деятельности и</a:t>
                      </a:r>
                      <a:r>
                        <a:rPr lang="ru-RU" sz="1500" b="1" kern="1200" baseline="0" dirty="0" smtClean="0">
                          <a:solidFill>
                            <a:schemeClr val="dk1"/>
                          </a:solidFill>
                          <a:latin typeface="+mn-lt"/>
                          <a:ea typeface="+mn-ea"/>
                          <a:cs typeface="Times New Roman" pitchFamily="18" charset="0"/>
                        </a:rPr>
                        <a:t> </a:t>
                      </a:r>
                      <a:r>
                        <a:rPr lang="ru-RU" sz="1500" b="1" kern="1200" dirty="0" smtClean="0">
                          <a:solidFill>
                            <a:schemeClr val="dk1"/>
                          </a:solidFill>
                          <a:latin typeface="+mn-lt"/>
                          <a:ea typeface="+mn-ea"/>
                          <a:cs typeface="Times New Roman" pitchFamily="18" charset="0"/>
                        </a:rPr>
                        <a:t>отдыха; </a:t>
                      </a:r>
                    </a:p>
                    <a:p>
                      <a:pPr algn="l">
                        <a:buFontTx/>
                        <a:buChar char="-"/>
                      </a:pPr>
                      <a:r>
                        <a:rPr lang="ru-RU" sz="1500" b="1" kern="1200" dirty="0" smtClean="0">
                          <a:solidFill>
                            <a:schemeClr val="dk1"/>
                          </a:solidFill>
                          <a:latin typeface="+mn-lt"/>
                          <a:ea typeface="+mn-ea"/>
                          <a:cs typeface="Times New Roman" pitchFamily="18" charset="0"/>
                        </a:rPr>
                        <a:t> предпосылки для проявления наивысшей работоспособности</a:t>
                      </a:r>
                      <a:r>
                        <a:rPr lang="ru-RU" sz="1500" b="1" kern="1200" baseline="0" dirty="0" smtClean="0">
                          <a:solidFill>
                            <a:schemeClr val="dk1"/>
                          </a:solidFill>
                          <a:latin typeface="+mn-lt"/>
                          <a:ea typeface="+mn-ea"/>
                          <a:cs typeface="Times New Roman" pitchFamily="18" charset="0"/>
                        </a:rPr>
                        <a:t> </a:t>
                      </a:r>
                      <a:r>
                        <a:rPr lang="ru-RU" sz="1500" b="1" kern="1200" dirty="0" smtClean="0">
                          <a:solidFill>
                            <a:schemeClr val="dk1"/>
                          </a:solidFill>
                          <a:latin typeface="+mn-lt"/>
                          <a:ea typeface="+mn-ea"/>
                          <a:cs typeface="Times New Roman" pitchFamily="18" charset="0"/>
                        </a:rPr>
                        <a:t>и продуктивности деятельности; </a:t>
                      </a:r>
                    </a:p>
                    <a:p>
                      <a:pPr algn="l">
                        <a:buFontTx/>
                        <a:buNone/>
                      </a:pPr>
                      <a:r>
                        <a:rPr lang="ru-RU" sz="1500" b="1" kern="1200" dirty="0" smtClean="0">
                          <a:solidFill>
                            <a:schemeClr val="dk1"/>
                          </a:solidFill>
                          <a:latin typeface="+mn-lt"/>
                          <a:ea typeface="+mn-ea"/>
                          <a:cs typeface="Times New Roman" pitchFamily="18" charset="0"/>
                        </a:rPr>
                        <a:t>-</a:t>
                      </a:r>
                      <a:r>
                        <a:rPr lang="ru-RU" sz="1500" b="1" kern="1200" baseline="0" dirty="0" smtClean="0">
                          <a:solidFill>
                            <a:schemeClr val="dk1"/>
                          </a:solidFill>
                          <a:latin typeface="+mn-lt"/>
                          <a:ea typeface="+mn-ea"/>
                          <a:cs typeface="Times New Roman" pitchFamily="18" charset="0"/>
                        </a:rPr>
                        <a:t> </a:t>
                      </a:r>
                      <a:r>
                        <a:rPr lang="ru-RU" sz="1500" b="1" kern="1200" dirty="0" smtClean="0">
                          <a:solidFill>
                            <a:schemeClr val="dk1"/>
                          </a:solidFill>
                          <a:latin typeface="+mn-lt"/>
                          <a:ea typeface="+mn-ea"/>
                          <a:cs typeface="Times New Roman" pitchFamily="18" charset="0"/>
                        </a:rPr>
                        <a:t>гарантируют сох-ранение здоровья человека и целостности компонент среды обитания</a:t>
                      </a:r>
                      <a:endParaRPr lang="ru-RU" sz="1500" b="1" baseline="0" dirty="0">
                        <a:latin typeface="+mn-lt"/>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66"/>
                    </a:solidFill>
                  </a:tcPr>
                </a:tc>
                <a:tc vMerge="1">
                  <a:txBody>
                    <a:bodyPr/>
                    <a:lstStyle/>
                    <a:p>
                      <a:endParaRPr lang="ru-RU"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ru-RU" sz="1600" b="1" kern="1200" dirty="0" smtClean="0">
                          <a:solidFill>
                            <a:schemeClr val="dk1"/>
                          </a:solidFill>
                          <a:latin typeface="+mn-lt"/>
                          <a:ea typeface="+mn-ea"/>
                          <a:cs typeface="Times New Roman" pitchFamily="18" charset="0"/>
                        </a:rPr>
                        <a:t>Потоки, воздействуя на человека и среду обитания, не оказывают негативного влияния на здоровье, но приводят к дискомфорту, снижая эффективность деятельности человека</a:t>
                      </a:r>
                      <a:endParaRPr lang="ru-RU" sz="1600" b="1" baseline="0" dirty="0">
                        <a:latin typeface="+mn-lt"/>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vMerge="1">
                  <a:txBody>
                    <a:bodyPr/>
                    <a:lstStyle/>
                    <a:p>
                      <a:endParaRPr lang="ru-RU"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ru-RU" sz="1600" b="1" kern="1200" dirty="0" smtClean="0">
                          <a:solidFill>
                            <a:schemeClr val="dk1"/>
                          </a:solidFill>
                          <a:latin typeface="+mn-lt"/>
                          <a:ea typeface="+mn-ea"/>
                          <a:cs typeface="Times New Roman" pitchFamily="18" charset="0"/>
                        </a:rPr>
                        <a:t>Потоки  превышают допустимые уровни и оказывают негативное воздействие на здоровье человека, вызывая при длительном воздействии заболевания, и (или) приводят к деградации природной среды</a:t>
                      </a:r>
                      <a:endParaRPr lang="ru-RU" sz="1600" b="1" baseline="0" dirty="0">
                        <a:latin typeface="+mn-lt"/>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vMerge="1">
                  <a:txBody>
                    <a:bodyPr/>
                    <a:lstStyle/>
                    <a:p>
                      <a:endParaRPr lang="ru-RU" baseline="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ru-RU" sz="1600" b="1" kern="1200" dirty="0" smtClean="0">
                          <a:solidFill>
                            <a:schemeClr val="bg1"/>
                          </a:solidFill>
                          <a:latin typeface="+mn-lt"/>
                          <a:ea typeface="+mn-ea"/>
                          <a:cs typeface="Times New Roman" pitchFamily="18" charset="0"/>
                        </a:rPr>
                        <a:t>Потоки  высоких уровней за короткий период времени могут нанести травму, привести к смерти человека, вызвать разрушения в природной среде</a:t>
                      </a:r>
                      <a:endParaRPr lang="ru-RU" sz="1600" b="1" baseline="0" dirty="0">
                        <a:solidFill>
                          <a:schemeClr val="bg1"/>
                        </a:solidFill>
                        <a:latin typeface="+mn-lt"/>
                        <a:cs typeface="Times New Roman" pitchFamily="18" charset="0"/>
                      </a:endParaRPr>
                    </a:p>
                  </a:txBody>
                  <a:tcPr marL="91439" marR="9143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1"/>
                  </a:ext>
                </a:extLst>
              </a:tr>
            </a:tbl>
          </a:graphicData>
        </a:graphic>
      </p:graphicFrame>
      <p:sp>
        <p:nvSpPr>
          <p:cNvPr id="5" name="Прямоугольник 4"/>
          <p:cNvSpPr/>
          <p:nvPr/>
        </p:nvSpPr>
        <p:spPr>
          <a:xfrm>
            <a:off x="1186995" y="1932001"/>
            <a:ext cx="10881360" cy="338554"/>
          </a:xfrm>
          <a:prstGeom prst="rect">
            <a:avLst/>
          </a:prstGeom>
        </p:spPr>
        <p:txBody>
          <a:bodyPr wrap="square">
            <a:spAutoFit/>
          </a:bodyPr>
          <a:lstStyle/>
          <a:p>
            <a:r>
              <a:rPr lang="ru-RU" sz="1600" b="1" dirty="0">
                <a:solidFill>
                  <a:schemeClr val="bg1"/>
                </a:solidFill>
              </a:rPr>
              <a:t>Классификация условий для человека в системе "человек — среда обитания":</a:t>
            </a:r>
          </a:p>
        </p:txBody>
      </p:sp>
      <p:sp>
        <p:nvSpPr>
          <p:cNvPr id="2" name="Прямоугольник 1"/>
          <p:cNvSpPr/>
          <p:nvPr/>
        </p:nvSpPr>
        <p:spPr>
          <a:xfrm>
            <a:off x="483079" y="473346"/>
            <a:ext cx="11585276" cy="923330"/>
          </a:xfrm>
          <a:prstGeom prst="rect">
            <a:avLst/>
          </a:prstGeom>
        </p:spPr>
        <p:txBody>
          <a:bodyPr wrap="square">
            <a:spAutoFit/>
          </a:bodyPr>
          <a:lstStyle/>
          <a:p>
            <a:pPr algn="ctr">
              <a:defRPr/>
            </a:pPr>
            <a:r>
              <a:rPr lang="ru-RU" b="1" i="1" dirty="0" smtClean="0">
                <a:solidFill>
                  <a:schemeClr val="bg1"/>
                </a:solidFill>
              </a:rPr>
              <a:t>Аксиома </a:t>
            </a:r>
            <a:r>
              <a:rPr lang="ru-RU" b="1" i="1" dirty="0">
                <a:solidFill>
                  <a:schemeClr val="bg1"/>
                </a:solidFill>
              </a:rPr>
              <a:t>о воздействии среды обитания на человека</a:t>
            </a:r>
            <a:r>
              <a:rPr lang="ru-RU" b="1" dirty="0">
                <a:solidFill>
                  <a:schemeClr val="bg1"/>
                </a:solidFill>
              </a:rPr>
              <a:t> </a:t>
            </a:r>
          </a:p>
          <a:p>
            <a:pPr>
              <a:defRPr/>
            </a:pPr>
            <a:r>
              <a:rPr lang="ru-RU" dirty="0">
                <a:solidFill>
                  <a:schemeClr val="bg1"/>
                </a:solidFill>
              </a:rPr>
              <a:t>«Воздействие среды обитания на человека может быть пози­тивным или негативным, характер воздействия определяют параметры потоков веществ, энергий и информаций</a:t>
            </a:r>
            <a:r>
              <a:rPr lang="ru-RU" dirty="0" smtClean="0">
                <a:solidFill>
                  <a:schemeClr val="bg1"/>
                </a:solidFill>
              </a:rPr>
              <a:t>».</a:t>
            </a:r>
            <a:endParaRPr lang="ru-RU" sz="1400" i="1" dirty="0">
              <a:solidFill>
                <a:schemeClr val="bg1"/>
              </a:solidFill>
            </a:endParaRPr>
          </a:p>
        </p:txBody>
      </p:sp>
      <p:sp>
        <p:nvSpPr>
          <p:cNvPr id="4" name="Нижний колонтитул 3"/>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a:xfrm>
            <a:off x="10926110" y="6087291"/>
            <a:ext cx="1142245" cy="669925"/>
          </a:xfrm>
        </p:spPr>
        <p:txBody>
          <a:bodyPr/>
          <a:lstStyle/>
          <a:p>
            <a:fld id="{A4211F89-2E92-4E14-B032-14DE4A52F6A2}" type="slidenum">
              <a:rPr lang="ru-RU" sz="1200" smtClean="0"/>
              <a:t>21</a:t>
            </a:fld>
            <a:endParaRPr lang="ru-RU" sz="1200" dirty="0"/>
          </a:p>
        </p:txBody>
      </p:sp>
    </p:spTree>
    <p:extLst>
      <p:ext uri="{BB962C8B-B14F-4D97-AF65-F5344CB8AC3E}">
        <p14:creationId xmlns:p14="http://schemas.microsoft.com/office/powerpoint/2010/main" val="423051970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29732" y="-273377"/>
            <a:ext cx="9144000" cy="1266154"/>
          </a:xfrm>
        </p:spPr>
        <p:txBody>
          <a:bodyPr>
            <a:noAutofit/>
          </a:bodyPr>
          <a:lstStyle/>
          <a:p>
            <a:pPr indent="450215"/>
            <a:r>
              <a:rPr lang="ru-RU" sz="2400" b="1" dirty="0" smtClean="0">
                <a:solidFill>
                  <a:schemeClr val="bg1"/>
                </a:solidFill>
                <a:latin typeface="Times New Roman" pitchFamily="18" charset="0"/>
                <a:cs typeface="Times New Roman" pitchFamily="18" charset="0"/>
              </a:rPr>
              <a:t>3. </a:t>
            </a:r>
            <a:r>
              <a:rPr lang="ru-RU" sz="2400" b="1" dirty="0">
                <a:solidFill>
                  <a:schemeClr val="bg1"/>
                </a:solidFill>
                <a:latin typeface="Times New Roman" pitchFamily="18" charset="0"/>
                <a:cs typeface="Times New Roman" pitchFamily="18" charset="0"/>
              </a:rPr>
              <a:t>Опасности и их </a:t>
            </a:r>
            <a:r>
              <a:rPr lang="ru-RU" sz="2400" b="1" dirty="0" smtClean="0">
                <a:solidFill>
                  <a:schemeClr val="bg1"/>
                </a:solidFill>
                <a:latin typeface="Times New Roman" pitchFamily="18" charset="0"/>
                <a:cs typeface="Times New Roman" pitchFamily="18" charset="0"/>
              </a:rPr>
              <a:t>источники </a:t>
            </a:r>
            <a:endParaRPr lang="ru-RU" sz="2400" b="1" dirty="0">
              <a:solidFill>
                <a:schemeClr val="bg1"/>
              </a:solidFill>
              <a:latin typeface="Times New Roman" pitchFamily="18" charset="0"/>
              <a:cs typeface="Times New Roman" pitchFamily="18" charset="0"/>
            </a:endParaRPr>
          </a:p>
        </p:txBody>
      </p:sp>
      <p:sp>
        <p:nvSpPr>
          <p:cNvPr id="3" name="Подзаголовок 2"/>
          <p:cNvSpPr>
            <a:spLocks noGrp="1"/>
          </p:cNvSpPr>
          <p:nvPr>
            <p:ph type="subTitle" idx="1"/>
          </p:nvPr>
        </p:nvSpPr>
        <p:spPr>
          <a:xfrm>
            <a:off x="470263" y="1084217"/>
            <a:ext cx="10241281" cy="4741682"/>
          </a:xfrm>
        </p:spPr>
        <p:txBody>
          <a:bodyPr>
            <a:noAutofit/>
          </a:bodyPr>
          <a:lstStyle/>
          <a:p>
            <a:pPr lvl="0" algn="just"/>
            <a:r>
              <a:rPr lang="ru-RU" sz="2400" b="1" dirty="0" smtClean="0">
                <a:solidFill>
                  <a:schemeClr val="bg1"/>
                </a:solidFill>
                <a:latin typeface="+mj-lt"/>
                <a:cs typeface="Times New Roman" pitchFamily="18" charset="0"/>
              </a:rPr>
              <a:t>Опасность</a:t>
            </a:r>
            <a:r>
              <a:rPr lang="ru-RU" sz="2400" dirty="0" smtClean="0">
                <a:solidFill>
                  <a:schemeClr val="bg1"/>
                </a:solidFill>
                <a:latin typeface="+mj-lt"/>
                <a:cs typeface="Times New Roman" pitchFamily="18" charset="0"/>
              </a:rPr>
              <a:t> - явление, процесс, объект, свойства предметов, способные в определенных условиях причинить ущерб здоровью человека.</a:t>
            </a:r>
          </a:p>
          <a:p>
            <a:pPr indent="450215" algn="just">
              <a:spcBef>
                <a:spcPts val="0"/>
              </a:spcBef>
              <a:spcAft>
                <a:spcPts val="0"/>
              </a:spcAft>
            </a:pPr>
            <a:endParaRPr lang="en-US" sz="2400" dirty="0" smtClean="0">
              <a:solidFill>
                <a:schemeClr val="bg1"/>
              </a:solidFill>
              <a:latin typeface="+mj-lt"/>
              <a:cs typeface="Times New Roman" pitchFamily="18" charset="0"/>
            </a:endParaRPr>
          </a:p>
          <a:p>
            <a:pPr indent="450215" algn="just">
              <a:spcBef>
                <a:spcPts val="0"/>
              </a:spcBef>
              <a:spcAft>
                <a:spcPts val="0"/>
              </a:spcAft>
            </a:pPr>
            <a:r>
              <a:rPr lang="ru-RU" sz="2400" b="1" dirty="0" err="1">
                <a:latin typeface="+mj-lt"/>
              </a:rPr>
              <a:t>Ноксология</a:t>
            </a:r>
            <a:r>
              <a:rPr lang="ru-RU" sz="2400" b="1" dirty="0">
                <a:latin typeface="+mj-lt"/>
              </a:rPr>
              <a:t> – наука об опасностях материального мира Вселенной. </a:t>
            </a:r>
            <a:endParaRPr lang="en-US" sz="2400" b="1" dirty="0" smtClean="0">
              <a:latin typeface="+mj-lt"/>
            </a:endParaRPr>
          </a:p>
          <a:p>
            <a:pPr indent="450215" algn="just">
              <a:spcBef>
                <a:spcPts val="0"/>
              </a:spcBef>
              <a:spcAft>
                <a:spcPts val="0"/>
              </a:spcAft>
            </a:pPr>
            <a:r>
              <a:rPr lang="ru-RU" sz="2400" dirty="0" err="1">
                <a:latin typeface="+mj-lt"/>
              </a:rPr>
              <a:t>Ноксосфера</a:t>
            </a:r>
            <a:r>
              <a:rPr lang="ru-RU" sz="2400" dirty="0">
                <a:latin typeface="+mj-lt"/>
              </a:rPr>
              <a:t> – сфера опасностей, являющаяся предметом изучения науки </a:t>
            </a:r>
            <a:r>
              <a:rPr lang="ru-RU" sz="2400" dirty="0" err="1">
                <a:latin typeface="+mj-lt"/>
              </a:rPr>
              <a:t>ноксология</a:t>
            </a:r>
            <a:r>
              <a:rPr lang="ru-RU" sz="2400" dirty="0">
                <a:latin typeface="+mj-lt"/>
              </a:rPr>
              <a:t>.</a:t>
            </a:r>
          </a:p>
          <a:p>
            <a:pPr>
              <a:spcBef>
                <a:spcPts val="0"/>
              </a:spcBef>
              <a:spcAft>
                <a:spcPts val="0"/>
              </a:spcAft>
              <a:defRPr/>
            </a:pPr>
            <a:r>
              <a:rPr lang="ru-RU" sz="2400" dirty="0">
                <a:solidFill>
                  <a:schemeClr val="bg1"/>
                </a:solidFill>
                <a:latin typeface="+mj-lt"/>
              </a:rPr>
              <a:t>В </a:t>
            </a:r>
            <a:r>
              <a:rPr lang="ru-RU" sz="2400" dirty="0" err="1">
                <a:solidFill>
                  <a:schemeClr val="bg1"/>
                </a:solidFill>
                <a:latin typeface="+mj-lt"/>
              </a:rPr>
              <a:t>ноксологии</a:t>
            </a:r>
            <a:r>
              <a:rPr lang="ru-RU" sz="2400" dirty="0">
                <a:solidFill>
                  <a:schemeClr val="bg1"/>
                </a:solidFill>
                <a:latin typeface="+mj-lt"/>
              </a:rPr>
              <a:t> используют ряд установившихся понятий.</a:t>
            </a:r>
          </a:p>
          <a:p>
            <a:pPr marL="342900" indent="-342900">
              <a:spcBef>
                <a:spcPts val="0"/>
              </a:spcBef>
              <a:spcAft>
                <a:spcPts val="0"/>
              </a:spcAft>
              <a:buFont typeface="Arial" pitchFamily="34" charset="0"/>
              <a:buChar char="•"/>
              <a:defRPr/>
            </a:pPr>
            <a:r>
              <a:rPr lang="ru-RU" sz="2400" dirty="0">
                <a:solidFill>
                  <a:schemeClr val="bg1"/>
                </a:solidFill>
                <a:latin typeface="+mj-lt"/>
              </a:rPr>
              <a:t>Понятие о совокупности систем «человек — </a:t>
            </a:r>
            <a:r>
              <a:rPr lang="ru-RU" sz="2400" dirty="0" err="1">
                <a:solidFill>
                  <a:schemeClr val="bg1"/>
                </a:solidFill>
                <a:latin typeface="+mj-lt"/>
              </a:rPr>
              <a:t>техносфера</a:t>
            </a:r>
            <a:r>
              <a:rPr lang="ru-RU" sz="2400" dirty="0">
                <a:solidFill>
                  <a:schemeClr val="bg1"/>
                </a:solidFill>
                <a:latin typeface="+mj-lt"/>
              </a:rPr>
              <a:t>» и «природа — </a:t>
            </a:r>
            <a:r>
              <a:rPr lang="ru-RU" sz="2400" dirty="0" err="1">
                <a:solidFill>
                  <a:schemeClr val="bg1"/>
                </a:solidFill>
                <a:latin typeface="+mj-lt"/>
              </a:rPr>
              <a:t>техносфера</a:t>
            </a:r>
            <a:r>
              <a:rPr lang="ru-RU" sz="2400" dirty="0">
                <a:solidFill>
                  <a:schemeClr val="bg1"/>
                </a:solidFill>
                <a:latin typeface="+mj-lt"/>
              </a:rPr>
              <a:t>».</a:t>
            </a:r>
          </a:p>
          <a:p>
            <a:pPr marL="342900" indent="-342900">
              <a:spcBef>
                <a:spcPts val="0"/>
              </a:spcBef>
              <a:spcAft>
                <a:spcPts val="0"/>
              </a:spcAft>
              <a:buFont typeface="Arial" pitchFamily="34" charset="0"/>
              <a:buChar char="•"/>
              <a:defRPr/>
            </a:pPr>
            <a:r>
              <a:rPr lang="ru-RU" sz="2400" dirty="0">
                <a:solidFill>
                  <a:schemeClr val="bg1"/>
                </a:solidFill>
                <a:latin typeface="+mj-lt"/>
              </a:rPr>
              <a:t>Понятие «опасность».</a:t>
            </a:r>
          </a:p>
          <a:p>
            <a:pPr marL="342900" indent="-342900">
              <a:spcBef>
                <a:spcPts val="0"/>
              </a:spcBef>
              <a:spcAft>
                <a:spcPts val="0"/>
              </a:spcAft>
              <a:buFont typeface="Arial" pitchFamily="34" charset="0"/>
              <a:buChar char="•"/>
              <a:defRPr/>
            </a:pPr>
            <a:r>
              <a:rPr lang="ru-RU" sz="2400" dirty="0">
                <a:solidFill>
                  <a:schemeClr val="bg1"/>
                </a:solidFill>
                <a:latin typeface="+mj-lt"/>
              </a:rPr>
              <a:t>Понятие «источник опасности».</a:t>
            </a:r>
          </a:p>
          <a:p>
            <a:pPr marL="342900" indent="-342900">
              <a:spcBef>
                <a:spcPts val="0"/>
              </a:spcBef>
              <a:spcAft>
                <a:spcPts val="0"/>
              </a:spcAft>
              <a:buFont typeface="Arial" pitchFamily="34" charset="0"/>
              <a:buChar char="•"/>
              <a:defRPr/>
            </a:pPr>
            <a:r>
              <a:rPr lang="ru-RU" sz="2400" dirty="0">
                <a:solidFill>
                  <a:schemeClr val="bg1"/>
                </a:solidFill>
                <a:latin typeface="+mj-lt"/>
              </a:rPr>
              <a:t>Понятие «безопасность объекта защиты»</a:t>
            </a:r>
          </a:p>
          <a:p>
            <a:pPr marL="342900" indent="-342900">
              <a:spcBef>
                <a:spcPts val="0"/>
              </a:spcBef>
              <a:spcAft>
                <a:spcPts val="0"/>
              </a:spcAft>
              <a:buFont typeface="Arial" pitchFamily="34" charset="0"/>
              <a:buChar char="•"/>
              <a:defRPr/>
            </a:pPr>
            <a:r>
              <a:rPr lang="ru-RU" sz="2400" dirty="0">
                <a:solidFill>
                  <a:schemeClr val="bg1"/>
                </a:solidFill>
                <a:latin typeface="+mj-lt"/>
              </a:rPr>
              <a:t>Понятие «защита от опасностей».</a:t>
            </a:r>
          </a:p>
          <a:p>
            <a:pPr indent="450215" algn="just">
              <a:spcBef>
                <a:spcPts val="0"/>
              </a:spcBef>
              <a:spcAft>
                <a:spcPts val="0"/>
              </a:spcAft>
            </a:pPr>
            <a:endParaRPr lang="ru-RU" dirty="0"/>
          </a:p>
          <a:p>
            <a:pPr indent="450215" algn="just">
              <a:spcBef>
                <a:spcPts val="0"/>
              </a:spcBef>
              <a:spcAft>
                <a:spcPts val="0"/>
              </a:spcAft>
            </a:pPr>
            <a:endParaRPr lang="ru-RU" sz="2400" dirty="0">
              <a:solidFill>
                <a:schemeClr val="bg1"/>
              </a:solidFill>
              <a:latin typeface="+mj-lt"/>
              <a:cs typeface="Times New Roman" pitchFamily="18" charset="0"/>
            </a:endParaRPr>
          </a:p>
          <a:p>
            <a:pPr indent="450215" algn="just">
              <a:spcBef>
                <a:spcPts val="0"/>
              </a:spcBef>
              <a:spcAft>
                <a:spcPts val="0"/>
              </a:spcAft>
            </a:pPr>
            <a:endParaRPr lang="ru-RU" sz="20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5681846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937967" y="404664"/>
            <a:ext cx="9512319" cy="6453336"/>
          </a:xfrm>
        </p:spPr>
        <p:txBody>
          <a:bodyPr>
            <a:normAutofit/>
          </a:bodyPr>
          <a:lstStyle/>
          <a:p>
            <a:pPr indent="450215" algn="just">
              <a:spcBef>
                <a:spcPts val="0"/>
              </a:spcBef>
              <a:spcAft>
                <a:spcPts val="0"/>
              </a:spcAft>
            </a:pPr>
            <a:r>
              <a:rPr lang="ru-RU" sz="2400" i="1" dirty="0">
                <a:solidFill>
                  <a:schemeClr val="bg1"/>
                </a:solidFill>
                <a:latin typeface="+mj-lt"/>
                <a:cs typeface="Times New Roman" pitchFamily="18" charset="0"/>
              </a:rPr>
              <a:t>Источниками опасностей </a:t>
            </a:r>
            <a:r>
              <a:rPr lang="ru-RU" sz="2400" dirty="0">
                <a:solidFill>
                  <a:schemeClr val="bg1"/>
                </a:solidFill>
                <a:latin typeface="+mj-lt"/>
                <a:cs typeface="Times New Roman" pitchFamily="18" charset="0"/>
              </a:rPr>
              <a:t>могут быть естественные природные процессы и явления, техногенная среда и действия людей. </a:t>
            </a:r>
            <a:endParaRPr lang="en-US" sz="2400" dirty="0" smtClean="0">
              <a:solidFill>
                <a:schemeClr val="bg1"/>
              </a:solidFill>
              <a:latin typeface="+mj-lt"/>
              <a:cs typeface="Times New Roman" pitchFamily="18" charset="0"/>
            </a:endParaRPr>
          </a:p>
          <a:p>
            <a:pPr indent="450215" algn="just">
              <a:spcBef>
                <a:spcPts val="0"/>
              </a:spcBef>
              <a:spcAft>
                <a:spcPts val="0"/>
              </a:spcAft>
            </a:pPr>
            <a:endParaRPr lang="en-US" sz="2400" dirty="0">
              <a:solidFill>
                <a:schemeClr val="bg1"/>
              </a:solidFill>
              <a:latin typeface="+mj-lt"/>
              <a:cs typeface="Times New Roman" pitchFamily="18" charset="0"/>
            </a:endParaRPr>
          </a:p>
          <a:p>
            <a:pPr indent="450215" algn="just">
              <a:spcBef>
                <a:spcPts val="0"/>
              </a:spcBef>
              <a:spcAft>
                <a:spcPts val="0"/>
              </a:spcAft>
            </a:pPr>
            <a:r>
              <a:rPr lang="ru-RU" sz="2400" b="1" spc="-10" dirty="0" smtClean="0">
                <a:solidFill>
                  <a:schemeClr val="bg1"/>
                </a:solidFill>
                <a:latin typeface="Times New Roman"/>
                <a:ea typeface="Calibri"/>
                <a:cs typeface="Times New Roman"/>
              </a:rPr>
              <a:t>Классификация опасностей</a:t>
            </a:r>
            <a:r>
              <a:rPr lang="ru-RU" sz="2400" spc="-10" dirty="0" smtClean="0">
                <a:solidFill>
                  <a:schemeClr val="bg1"/>
                </a:solidFill>
                <a:latin typeface="Times New Roman"/>
                <a:ea typeface="Calibri"/>
                <a:cs typeface="Times New Roman"/>
              </a:rPr>
              <a:t>: </a:t>
            </a:r>
          </a:p>
          <a:p>
            <a:pPr>
              <a:spcBef>
                <a:spcPts val="0"/>
              </a:spcBef>
              <a:spcAft>
                <a:spcPts val="0"/>
              </a:spcAft>
            </a:pPr>
            <a:r>
              <a:rPr lang="ru-RU" sz="2400" i="1" spc="-10" dirty="0" smtClean="0">
                <a:solidFill>
                  <a:schemeClr val="bg1"/>
                </a:solidFill>
                <a:latin typeface="Times New Roman"/>
                <a:ea typeface="Calibri"/>
                <a:cs typeface="Times New Roman"/>
              </a:rPr>
              <a:t>по </a:t>
            </a:r>
            <a:r>
              <a:rPr lang="ru-RU" sz="2400" i="1" spc="-10" dirty="0">
                <a:solidFill>
                  <a:schemeClr val="bg1"/>
                </a:solidFill>
                <a:latin typeface="Times New Roman"/>
                <a:ea typeface="Calibri"/>
                <a:cs typeface="Times New Roman"/>
              </a:rPr>
              <a:t>происхождению </a:t>
            </a:r>
            <a:r>
              <a:rPr lang="ru-RU" sz="2400" spc="-10" dirty="0">
                <a:solidFill>
                  <a:schemeClr val="bg1"/>
                </a:solidFill>
                <a:latin typeface="Times New Roman"/>
                <a:ea typeface="Calibri"/>
                <a:cs typeface="Times New Roman"/>
              </a:rPr>
              <a:t>– природные, техногенные, антропогенные, экологические, социальные и биологические; </a:t>
            </a:r>
          </a:p>
          <a:p>
            <a:pPr>
              <a:spcBef>
                <a:spcPts val="0"/>
              </a:spcBef>
              <a:spcAft>
                <a:spcPts val="0"/>
              </a:spcAft>
            </a:pPr>
            <a:r>
              <a:rPr lang="ru-RU" sz="2400" i="1" spc="-10" dirty="0">
                <a:solidFill>
                  <a:schemeClr val="bg1"/>
                </a:solidFill>
                <a:latin typeface="Times New Roman"/>
                <a:ea typeface="Calibri"/>
                <a:cs typeface="Times New Roman"/>
              </a:rPr>
              <a:t>по характеру воздействия на человека </a:t>
            </a:r>
            <a:r>
              <a:rPr lang="ru-RU" sz="2400" spc="-10" dirty="0">
                <a:solidFill>
                  <a:schemeClr val="bg1"/>
                </a:solidFill>
                <a:latin typeface="Times New Roman"/>
                <a:ea typeface="Calibri"/>
                <a:cs typeface="Times New Roman"/>
              </a:rPr>
              <a:t>– механические, физические, химические, биологические и психофизиологические; </a:t>
            </a:r>
          </a:p>
          <a:p>
            <a:pPr>
              <a:spcBef>
                <a:spcPts val="0"/>
              </a:spcBef>
              <a:spcAft>
                <a:spcPts val="0"/>
              </a:spcAft>
            </a:pPr>
            <a:r>
              <a:rPr lang="ru-RU" sz="2400" i="1" spc="-10" dirty="0">
                <a:solidFill>
                  <a:schemeClr val="bg1"/>
                </a:solidFill>
                <a:latin typeface="Times New Roman"/>
                <a:ea typeface="Calibri"/>
                <a:cs typeface="Times New Roman"/>
              </a:rPr>
              <a:t>по времени проявления отрицательных последствий </a:t>
            </a:r>
            <a:r>
              <a:rPr lang="ru-RU" sz="2400" spc="-10" dirty="0">
                <a:solidFill>
                  <a:schemeClr val="bg1"/>
                </a:solidFill>
                <a:latin typeface="Times New Roman"/>
                <a:ea typeface="Calibri"/>
                <a:cs typeface="Times New Roman"/>
              </a:rPr>
              <a:t>– импульсивные и кумулятивные; </a:t>
            </a:r>
            <a:endParaRPr lang="ru-RU" sz="2400" spc="-10" dirty="0" smtClean="0">
              <a:solidFill>
                <a:schemeClr val="bg1"/>
              </a:solidFill>
              <a:latin typeface="Times New Roman"/>
              <a:ea typeface="Calibri"/>
              <a:cs typeface="Times New Roman"/>
            </a:endParaRPr>
          </a:p>
          <a:p>
            <a:pPr>
              <a:spcBef>
                <a:spcPts val="0"/>
              </a:spcBef>
              <a:spcAft>
                <a:spcPts val="0"/>
              </a:spcAft>
            </a:pPr>
            <a:r>
              <a:rPr lang="ru-RU" sz="2400" i="1" spc="-10" dirty="0" smtClean="0">
                <a:solidFill>
                  <a:schemeClr val="bg1"/>
                </a:solidFill>
                <a:latin typeface="Times New Roman"/>
                <a:ea typeface="Calibri"/>
                <a:cs typeface="Times New Roman"/>
              </a:rPr>
              <a:t>по </a:t>
            </a:r>
            <a:r>
              <a:rPr lang="ru-RU" sz="2400" i="1" spc="-10" dirty="0">
                <a:solidFill>
                  <a:schemeClr val="bg1"/>
                </a:solidFill>
                <a:latin typeface="Times New Roman"/>
                <a:ea typeface="Calibri"/>
                <a:cs typeface="Times New Roman"/>
              </a:rPr>
              <a:t>месту проявления </a:t>
            </a:r>
            <a:r>
              <a:rPr lang="ru-RU" sz="2400" spc="-10" dirty="0">
                <a:solidFill>
                  <a:schemeClr val="bg1"/>
                </a:solidFill>
                <a:latin typeface="Times New Roman"/>
                <a:ea typeface="Calibri"/>
                <a:cs typeface="Times New Roman"/>
              </a:rPr>
              <a:t>– связанные с литосферой (подземные), гидросферой, атмосферой и космосом; </a:t>
            </a:r>
          </a:p>
          <a:p>
            <a:pPr>
              <a:spcBef>
                <a:spcPts val="0"/>
              </a:spcBef>
              <a:spcAft>
                <a:spcPts val="0"/>
              </a:spcAft>
            </a:pPr>
            <a:r>
              <a:rPr lang="ru-RU" sz="2400" i="1" spc="-10" dirty="0">
                <a:solidFill>
                  <a:schemeClr val="bg1"/>
                </a:solidFill>
                <a:latin typeface="Times New Roman"/>
                <a:ea typeface="Calibri"/>
                <a:cs typeface="Times New Roman"/>
              </a:rPr>
              <a:t>по наносимому ущербу </a:t>
            </a:r>
            <a:r>
              <a:rPr lang="ru-RU" sz="2400" spc="-10" dirty="0">
                <a:solidFill>
                  <a:schemeClr val="bg1"/>
                </a:solidFill>
                <a:latin typeface="Times New Roman"/>
                <a:ea typeface="Calibri"/>
                <a:cs typeface="Times New Roman"/>
              </a:rPr>
              <a:t>– вызывающие социальный, технический, экологический и экономический ущерб; </a:t>
            </a:r>
          </a:p>
          <a:p>
            <a:pPr>
              <a:spcBef>
                <a:spcPts val="0"/>
              </a:spcBef>
              <a:spcAft>
                <a:spcPts val="0"/>
              </a:spcAft>
            </a:pPr>
            <a:r>
              <a:rPr lang="ru-RU" sz="2400" i="1" spc="-10" dirty="0">
                <a:solidFill>
                  <a:schemeClr val="bg1"/>
                </a:solidFill>
                <a:latin typeface="Times New Roman"/>
                <a:ea typeface="Calibri"/>
                <a:cs typeface="Times New Roman"/>
              </a:rPr>
              <a:t>по сфере проявления </a:t>
            </a:r>
            <a:r>
              <a:rPr lang="ru-RU" sz="2400" spc="-10" dirty="0">
                <a:solidFill>
                  <a:schemeClr val="bg1"/>
                </a:solidFill>
                <a:latin typeface="Times New Roman"/>
                <a:ea typeface="Calibri"/>
                <a:cs typeface="Times New Roman"/>
              </a:rPr>
              <a:t>– возникающие в бытовой, дорожно-транспортной, производственной, военной и других средах.</a:t>
            </a:r>
          </a:p>
        </p:txBody>
      </p:sp>
    </p:spTree>
    <p:extLst>
      <p:ext uri="{BB962C8B-B14F-4D97-AF65-F5344CB8AC3E}">
        <p14:creationId xmlns:p14="http://schemas.microsoft.com/office/powerpoint/2010/main" val="254861796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a:xfrm>
            <a:off x="10979054" y="6188075"/>
            <a:ext cx="1142245" cy="669925"/>
          </a:xfrm>
        </p:spPr>
        <p:txBody>
          <a:bodyPr/>
          <a:lstStyle/>
          <a:p>
            <a:fld id="{A4211F89-2E92-4E14-B032-14DE4A52F6A2}" type="slidenum">
              <a:rPr lang="ru-RU" sz="1200" smtClean="0"/>
              <a:t>24</a:t>
            </a:fld>
            <a:endParaRPr lang="ru-RU" sz="1200" dirty="0"/>
          </a:p>
        </p:txBody>
      </p:sp>
      <p:pic>
        <p:nvPicPr>
          <p:cNvPr id="4" name="Рисунок 3"/>
          <p:cNvPicPr>
            <a:picLocks noChangeAspect="1"/>
          </p:cNvPicPr>
          <p:nvPr/>
        </p:nvPicPr>
        <p:blipFill>
          <a:blip r:embed="rId2"/>
          <a:stretch>
            <a:fillRect/>
          </a:stretch>
        </p:blipFill>
        <p:spPr>
          <a:xfrm>
            <a:off x="736465" y="3684952"/>
            <a:ext cx="10340838" cy="2258648"/>
          </a:xfrm>
          <a:prstGeom prst="rect">
            <a:avLst/>
          </a:prstGeom>
        </p:spPr>
      </p:pic>
      <p:sp>
        <p:nvSpPr>
          <p:cNvPr id="5" name="Прямоугольник 4"/>
          <p:cNvSpPr/>
          <p:nvPr/>
        </p:nvSpPr>
        <p:spPr>
          <a:xfrm>
            <a:off x="817951" y="764738"/>
            <a:ext cx="9981924" cy="2308324"/>
          </a:xfrm>
          <a:prstGeom prst="rect">
            <a:avLst/>
          </a:prstGeom>
        </p:spPr>
        <p:txBody>
          <a:bodyPr wrap="square">
            <a:spAutoFit/>
          </a:bodyPr>
          <a:lstStyle/>
          <a:p>
            <a:r>
              <a:rPr lang="ru-RU" b="1" i="1" dirty="0" smtClean="0">
                <a:solidFill>
                  <a:schemeClr val="bg1"/>
                </a:solidFill>
              </a:rPr>
              <a:t>Для возникновения и реализации опасно­сти необходимо соблюдение следующих условий:</a:t>
            </a:r>
          </a:p>
          <a:p>
            <a:endParaRPr lang="ru-RU" b="1" i="1" dirty="0">
              <a:solidFill>
                <a:schemeClr val="bg1"/>
              </a:solidFill>
            </a:endParaRPr>
          </a:p>
          <a:p>
            <a:pPr marL="285750" indent="-285750">
              <a:buFont typeface="Arial" panose="020B0604020202020204" pitchFamily="34" charset="0"/>
              <a:buChar char="•"/>
            </a:pPr>
            <a:r>
              <a:rPr lang="ru-RU" dirty="0" smtClean="0">
                <a:solidFill>
                  <a:schemeClr val="bg1"/>
                </a:solidFill>
              </a:rPr>
              <a:t>наличие </a:t>
            </a:r>
            <a:r>
              <a:rPr lang="ru-RU" dirty="0">
                <a:solidFill>
                  <a:schemeClr val="bg1"/>
                </a:solidFill>
              </a:rPr>
              <a:t>совокупности систем «источник воздействия — объект защиты» и их совпадение по месту и времени пребы­вания в жизненном пространстве;</a:t>
            </a:r>
          </a:p>
          <a:p>
            <a:pPr marL="285750" indent="-285750">
              <a:buFont typeface="Arial" panose="020B0604020202020204" pitchFamily="34" charset="0"/>
              <a:buChar char="•"/>
            </a:pPr>
            <a:r>
              <a:rPr lang="ru-RU" dirty="0" smtClean="0">
                <a:solidFill>
                  <a:schemeClr val="bg1"/>
                </a:solidFill>
              </a:rPr>
              <a:t>наличие </a:t>
            </a:r>
            <a:r>
              <a:rPr lang="ru-RU" dirty="0">
                <a:solidFill>
                  <a:schemeClr val="bg1"/>
                </a:solidFill>
              </a:rPr>
              <a:t>источника опасности, способного создавать большие потоки вещества, энергии или информации;</a:t>
            </a:r>
          </a:p>
          <a:p>
            <a:pPr marL="285750" indent="-285750">
              <a:buFont typeface="Arial" panose="020B0604020202020204" pitchFamily="34" charset="0"/>
              <a:buChar char="•"/>
            </a:pPr>
            <a:r>
              <a:rPr lang="ru-RU" dirty="0" smtClean="0">
                <a:solidFill>
                  <a:schemeClr val="bg1"/>
                </a:solidFill>
              </a:rPr>
              <a:t>наличие </a:t>
            </a:r>
            <a:r>
              <a:rPr lang="ru-RU" dirty="0">
                <a:solidFill>
                  <a:schemeClr val="bg1"/>
                </a:solidFill>
              </a:rPr>
              <a:t>у защищаемого объекта ограничений по вели­чине воздействия потоков.</a:t>
            </a:r>
          </a:p>
        </p:txBody>
      </p:sp>
    </p:spTree>
    <p:extLst>
      <p:ext uri="{BB962C8B-B14F-4D97-AF65-F5344CB8AC3E}">
        <p14:creationId xmlns:p14="http://schemas.microsoft.com/office/powerpoint/2010/main" val="4676423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1"/>
          </p:nvPr>
        </p:nvSpPr>
        <p:spPr/>
        <p:txBody>
          <a:bodyPr/>
          <a:lstStyle/>
          <a:p>
            <a:endParaRPr lang="ru-RU"/>
          </a:p>
        </p:txBody>
      </p:sp>
      <p:sp>
        <p:nvSpPr>
          <p:cNvPr id="3" name="Номер слайда 2"/>
          <p:cNvSpPr>
            <a:spLocks noGrp="1"/>
          </p:cNvSpPr>
          <p:nvPr>
            <p:ph type="sldNum" sz="quarter" idx="12"/>
          </p:nvPr>
        </p:nvSpPr>
        <p:spPr/>
        <p:txBody>
          <a:bodyPr/>
          <a:lstStyle/>
          <a:p>
            <a:fld id="{A4211F89-2E92-4E14-B032-14DE4A52F6A2}" type="slidenum">
              <a:rPr lang="ru-RU" sz="1200" smtClean="0"/>
              <a:t>25</a:t>
            </a:fld>
            <a:endParaRPr lang="ru-RU" sz="1200" dirty="0"/>
          </a:p>
        </p:txBody>
      </p:sp>
      <p:sp>
        <p:nvSpPr>
          <p:cNvPr id="4" name="Прямоугольник 3"/>
          <p:cNvSpPr/>
          <p:nvPr/>
        </p:nvSpPr>
        <p:spPr>
          <a:xfrm>
            <a:off x="1006551" y="1458359"/>
            <a:ext cx="9356649" cy="3477875"/>
          </a:xfrm>
          <a:prstGeom prst="rect">
            <a:avLst/>
          </a:prstGeom>
        </p:spPr>
        <p:txBody>
          <a:bodyPr wrap="square">
            <a:spAutoFit/>
          </a:bodyPr>
          <a:lstStyle/>
          <a:p>
            <a:pPr lvl="0" algn="ctr" defTabSz="914400" fontAlgn="base">
              <a:spcBef>
                <a:spcPct val="0"/>
              </a:spcBef>
              <a:spcAft>
                <a:spcPct val="0"/>
              </a:spcAft>
            </a:pPr>
            <a:r>
              <a:rPr lang="ru-RU" altLang="ru-RU" sz="2000" b="1" dirty="0">
                <a:solidFill>
                  <a:prstClr val="black"/>
                </a:solidFill>
              </a:rPr>
              <a:t>Аксиома об одновременном воздействии </a:t>
            </a:r>
            <a:r>
              <a:rPr lang="ru-RU" altLang="ru-RU" sz="2000" b="1" dirty="0" smtClean="0">
                <a:solidFill>
                  <a:prstClr val="black"/>
                </a:solidFill>
              </a:rPr>
              <a:t>опасностей</a:t>
            </a:r>
            <a:endParaRPr lang="en-US" altLang="ru-RU" sz="2000" b="1" dirty="0" smtClean="0">
              <a:solidFill>
                <a:prstClr val="black"/>
              </a:solidFill>
            </a:endParaRPr>
          </a:p>
          <a:p>
            <a:pPr lvl="0" defTabSz="914400" fontAlgn="base">
              <a:spcBef>
                <a:spcPct val="0"/>
              </a:spcBef>
              <a:spcAft>
                <a:spcPct val="0"/>
              </a:spcAft>
            </a:pPr>
            <a:endParaRPr lang="ru-RU" altLang="ru-RU" sz="2000" b="1" dirty="0">
              <a:solidFill>
                <a:prstClr val="black"/>
              </a:solidFill>
            </a:endParaRPr>
          </a:p>
          <a:p>
            <a:pPr lvl="0" defTabSz="914400" fontAlgn="base">
              <a:spcBef>
                <a:spcPct val="0"/>
              </a:spcBef>
              <a:spcAft>
                <a:spcPct val="0"/>
              </a:spcAft>
            </a:pPr>
            <a:r>
              <a:rPr lang="ru-RU" altLang="ru-RU" sz="2000" dirty="0">
                <a:solidFill>
                  <a:prstClr val="black"/>
                </a:solidFill>
              </a:rPr>
              <a:t>«Потоки вещества, энергии и информации, генерируемые их источниками, не обладают избирательностью по отношению к объектам защиты и одновременно воздействуют на человека, природную среду и </a:t>
            </a:r>
            <a:r>
              <a:rPr lang="ru-RU" altLang="ru-RU" sz="2000" dirty="0" err="1">
                <a:solidFill>
                  <a:prstClr val="black"/>
                </a:solidFill>
              </a:rPr>
              <a:t>техносферу</a:t>
            </a:r>
            <a:r>
              <a:rPr lang="ru-RU" altLang="ru-RU" sz="2000" dirty="0">
                <a:solidFill>
                  <a:prstClr val="black"/>
                </a:solidFill>
              </a:rPr>
              <a:t>, находящихся в зоне их влияния»</a:t>
            </a:r>
          </a:p>
          <a:p>
            <a:pPr lvl="0" defTabSz="914400" fontAlgn="base">
              <a:spcBef>
                <a:spcPct val="0"/>
              </a:spcBef>
              <a:spcAft>
                <a:spcPct val="0"/>
              </a:spcAft>
            </a:pPr>
            <a:endParaRPr lang="ru-RU" altLang="ru-RU" sz="2000" dirty="0">
              <a:solidFill>
                <a:prstClr val="black"/>
              </a:solidFill>
            </a:endParaRPr>
          </a:p>
          <a:p>
            <a:pPr lvl="0" algn="ctr" defTabSz="914400" fontAlgn="base">
              <a:spcBef>
                <a:spcPct val="0"/>
              </a:spcBef>
              <a:spcAft>
                <a:spcPct val="0"/>
              </a:spcAft>
            </a:pPr>
            <a:r>
              <a:rPr lang="ru-RU" altLang="ru-RU" sz="2000" b="1" dirty="0">
                <a:solidFill>
                  <a:prstClr val="black"/>
                </a:solidFill>
              </a:rPr>
              <a:t>Аксио­ма о совокупном воздействии </a:t>
            </a:r>
            <a:r>
              <a:rPr lang="ru-RU" altLang="ru-RU" sz="2000" b="1" dirty="0" smtClean="0">
                <a:solidFill>
                  <a:prstClr val="black"/>
                </a:solidFill>
              </a:rPr>
              <a:t>опасностей</a:t>
            </a:r>
            <a:endParaRPr lang="en-US" altLang="ru-RU" sz="2000" b="1" dirty="0" smtClean="0">
              <a:solidFill>
                <a:prstClr val="black"/>
              </a:solidFill>
            </a:endParaRPr>
          </a:p>
          <a:p>
            <a:pPr lvl="0" defTabSz="914400" fontAlgn="base">
              <a:spcBef>
                <a:spcPct val="0"/>
              </a:spcBef>
              <a:spcAft>
                <a:spcPct val="0"/>
              </a:spcAft>
            </a:pPr>
            <a:endParaRPr lang="ru-RU" altLang="ru-RU" sz="2000" i="1" dirty="0">
              <a:solidFill>
                <a:prstClr val="black"/>
              </a:solidFill>
            </a:endParaRPr>
          </a:p>
          <a:p>
            <a:pPr lvl="0" defTabSz="914400" fontAlgn="base">
              <a:spcBef>
                <a:spcPct val="0"/>
              </a:spcBef>
              <a:spcAft>
                <a:spcPct val="0"/>
              </a:spcAft>
            </a:pPr>
            <a:r>
              <a:rPr lang="ru-RU" altLang="ru-RU" sz="2000" dirty="0">
                <a:solidFill>
                  <a:prstClr val="black"/>
                </a:solidFill>
              </a:rPr>
              <a:t> «На любой объект защиты одновременно воздействуют все потоки, посту­пающие извне в зону его пребывания»</a:t>
            </a:r>
          </a:p>
        </p:txBody>
      </p:sp>
    </p:spTree>
    <p:extLst>
      <p:ext uri="{BB962C8B-B14F-4D97-AF65-F5344CB8AC3E}">
        <p14:creationId xmlns:p14="http://schemas.microsoft.com/office/powerpoint/2010/main" val="178695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рямоугольник 2"/>
          <p:cNvSpPr/>
          <p:nvPr/>
        </p:nvSpPr>
        <p:spPr>
          <a:xfrm>
            <a:off x="1240971" y="4294818"/>
            <a:ext cx="9444446" cy="923330"/>
          </a:xfrm>
          <a:prstGeom prst="rect">
            <a:avLst/>
          </a:prstGeom>
        </p:spPr>
        <p:txBody>
          <a:bodyPr wrap="square">
            <a:spAutoFit/>
          </a:bodyPr>
          <a:lstStyle/>
          <a:p>
            <a:pPr algn="ctr"/>
            <a:r>
              <a:rPr lang="ru-RU" dirty="0" smtClean="0">
                <a:solidFill>
                  <a:schemeClr val="bg1"/>
                </a:solidFill>
              </a:rPr>
              <a:t>Из аксиомы следует </a:t>
            </a:r>
            <a:r>
              <a:rPr lang="ru-RU" b="1" dirty="0" smtClean="0">
                <a:solidFill>
                  <a:schemeClr val="bg1"/>
                </a:solidFill>
              </a:rPr>
              <a:t>вывод</a:t>
            </a:r>
            <a:r>
              <a:rPr lang="ru-RU" dirty="0" smtClean="0">
                <a:solidFill>
                  <a:schemeClr val="bg1"/>
                </a:solidFill>
              </a:rPr>
              <a:t> – </a:t>
            </a:r>
            <a:endParaRPr lang="en-US" dirty="0" smtClean="0">
              <a:solidFill>
                <a:schemeClr val="bg1"/>
              </a:solidFill>
            </a:endParaRPr>
          </a:p>
          <a:p>
            <a:pPr algn="ctr"/>
            <a:r>
              <a:rPr lang="ru-RU" dirty="0" smtClean="0">
                <a:solidFill>
                  <a:schemeClr val="bg1"/>
                </a:solidFill>
              </a:rPr>
              <a:t>несмотря на предпринимаемые защитные меры, всегда сохраняется некоторый остаточный риск. </a:t>
            </a:r>
            <a:endParaRPr lang="ru-RU" dirty="0">
              <a:solidFill>
                <a:schemeClr val="bg1"/>
              </a:solidFill>
            </a:endParaRPr>
          </a:p>
        </p:txBody>
      </p:sp>
      <p:sp>
        <p:nvSpPr>
          <p:cNvPr id="6" name="Номер слайда 5"/>
          <p:cNvSpPr>
            <a:spLocks noGrp="1"/>
          </p:cNvSpPr>
          <p:nvPr>
            <p:ph type="sldNum" sz="quarter" idx="12"/>
          </p:nvPr>
        </p:nvSpPr>
        <p:spPr>
          <a:xfrm>
            <a:off x="10929055" y="6074863"/>
            <a:ext cx="1142245" cy="669925"/>
          </a:xfrm>
        </p:spPr>
        <p:txBody>
          <a:bodyPr/>
          <a:lstStyle/>
          <a:p>
            <a:fld id="{A4211F89-2E92-4E14-B032-14DE4A52F6A2}" type="slidenum">
              <a:rPr lang="ru-RU" sz="1200" smtClean="0"/>
              <a:t>26</a:t>
            </a:fld>
            <a:endParaRPr lang="ru-RU" sz="1200" dirty="0"/>
          </a:p>
        </p:txBody>
      </p:sp>
      <p:sp>
        <p:nvSpPr>
          <p:cNvPr id="4" name="Прямоугольник 3"/>
          <p:cNvSpPr/>
          <p:nvPr/>
        </p:nvSpPr>
        <p:spPr>
          <a:xfrm>
            <a:off x="1240971" y="915007"/>
            <a:ext cx="9875520" cy="2585323"/>
          </a:xfrm>
          <a:prstGeom prst="rect">
            <a:avLst/>
          </a:prstGeom>
        </p:spPr>
        <p:txBody>
          <a:bodyPr wrap="square">
            <a:spAutoFit/>
          </a:bodyPr>
          <a:lstStyle/>
          <a:p>
            <a:pPr algn="ctr">
              <a:spcBef>
                <a:spcPts val="0"/>
              </a:spcBef>
              <a:spcAft>
                <a:spcPts val="0"/>
              </a:spcAft>
            </a:pPr>
            <a:r>
              <a:rPr lang="ru-RU" b="1" dirty="0">
                <a:solidFill>
                  <a:schemeClr val="bg1"/>
                </a:solidFill>
                <a:ea typeface="Verdana" panose="020B0604030504040204" pitchFamily="34" charset="0"/>
                <a:cs typeface="Verdana" panose="020B0604030504040204" pitchFamily="34" charset="0"/>
              </a:rPr>
              <a:t>Аксиома о потенциальной опасности </a:t>
            </a:r>
          </a:p>
          <a:p>
            <a:pPr algn="ctr">
              <a:spcBef>
                <a:spcPts val="0"/>
              </a:spcBef>
              <a:spcAft>
                <a:spcPts val="0"/>
              </a:spcAft>
            </a:pPr>
            <a:endParaRPr lang="en-US" b="1" dirty="0">
              <a:solidFill>
                <a:schemeClr val="bg1"/>
              </a:solidFill>
              <a:ea typeface="Verdana" panose="020B0604030504040204" pitchFamily="34" charset="0"/>
              <a:cs typeface="Verdana" panose="020B0604030504040204" pitchFamily="34" charset="0"/>
            </a:endParaRPr>
          </a:p>
          <a:p>
            <a:pPr>
              <a:spcBef>
                <a:spcPts val="0"/>
              </a:spcBef>
              <a:spcAft>
                <a:spcPts val="0"/>
              </a:spcAft>
            </a:pPr>
            <a:r>
              <a:rPr lang="ru-RU" dirty="0">
                <a:solidFill>
                  <a:schemeClr val="bg1"/>
                </a:solidFill>
                <a:ea typeface="Verdana" panose="020B0604030504040204" pitchFamily="34" charset="0"/>
                <a:cs typeface="Verdana" panose="020B0604030504040204" pitchFamily="34" charset="0"/>
              </a:rPr>
              <a:t>Потенциальная опасность является универсальным свойством процесса взаимодействия человека со средой</a:t>
            </a:r>
            <a:r>
              <a:rPr lang="en-US" dirty="0">
                <a:solidFill>
                  <a:schemeClr val="bg1"/>
                </a:solidFill>
                <a:ea typeface="Verdana" panose="020B0604030504040204" pitchFamily="34" charset="0"/>
                <a:cs typeface="Verdana" panose="020B0604030504040204" pitchFamily="34" charset="0"/>
              </a:rPr>
              <a:t> </a:t>
            </a:r>
            <a:r>
              <a:rPr lang="ru-RU" dirty="0">
                <a:solidFill>
                  <a:schemeClr val="bg1"/>
                </a:solidFill>
                <a:ea typeface="Verdana" panose="020B0604030504040204" pitchFamily="34" charset="0"/>
                <a:cs typeface="Verdana" panose="020B0604030504040204" pitchFamily="34" charset="0"/>
              </a:rPr>
              <a:t>- все действия человека и все компоненты среды (прежде всего технические и технологические), кроме позитивных свойств и результатов, обладают способностью генерировать негативные факторы </a:t>
            </a:r>
          </a:p>
          <a:p>
            <a:pPr>
              <a:spcBef>
                <a:spcPts val="0"/>
              </a:spcBef>
              <a:spcAft>
                <a:spcPts val="0"/>
              </a:spcAft>
            </a:pPr>
            <a:endParaRPr lang="ru-RU" dirty="0">
              <a:solidFill>
                <a:schemeClr val="bg1"/>
              </a:solidFill>
              <a:ea typeface="Verdana" panose="020B0604030504040204" pitchFamily="34" charset="0"/>
              <a:cs typeface="Verdana" panose="020B0604030504040204" pitchFamily="34" charset="0"/>
            </a:endParaRPr>
          </a:p>
          <a:p>
            <a:pPr>
              <a:spcBef>
                <a:spcPts val="0"/>
              </a:spcBef>
              <a:spcAft>
                <a:spcPts val="0"/>
              </a:spcAft>
            </a:pPr>
            <a:r>
              <a:rPr lang="ru-RU" dirty="0">
                <a:solidFill>
                  <a:schemeClr val="bg1"/>
                </a:solidFill>
                <a:ea typeface="Verdana" panose="020B0604030504040204" pitchFamily="34" charset="0"/>
                <a:cs typeface="Verdana" panose="020B0604030504040204" pitchFamily="34" charset="0"/>
              </a:rPr>
              <a:t>Любое новое позитивное действие или результат деятельности человека сопровождается возникновением новой потенциальной опасности или группы опасностей </a:t>
            </a:r>
          </a:p>
        </p:txBody>
      </p:sp>
    </p:spTree>
    <p:extLst>
      <p:ext uri="{BB962C8B-B14F-4D97-AF65-F5344CB8AC3E}">
        <p14:creationId xmlns:p14="http://schemas.microsoft.com/office/powerpoint/2010/main" val="5940146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8" name="Прямоугольник 1"/>
          <p:cNvSpPr>
            <a:spLocks noChangeArrowheads="1"/>
          </p:cNvSpPr>
          <p:nvPr/>
        </p:nvSpPr>
        <p:spPr bwMode="auto">
          <a:xfrm>
            <a:off x="761999" y="429396"/>
            <a:ext cx="10149841"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sz="2000" b="1" cap="all" dirty="0" smtClean="0">
                <a:solidFill>
                  <a:schemeClr val="bg1"/>
                </a:solidFill>
                <a:ea typeface="Verdana" panose="020B0604030504040204" pitchFamily="34" charset="0"/>
                <a:cs typeface="Verdana" panose="020B0604030504040204" pitchFamily="34" charset="0"/>
              </a:rPr>
              <a:t>4.</a:t>
            </a:r>
            <a:r>
              <a:rPr lang="ru-RU" sz="2000" b="1" cap="all" dirty="0" smtClean="0">
                <a:solidFill>
                  <a:schemeClr val="bg1"/>
                </a:solidFill>
                <a:ea typeface="Verdana" panose="020B0604030504040204" pitchFamily="34" charset="0"/>
                <a:cs typeface="Verdana" panose="020B0604030504040204" pitchFamily="34" charset="0"/>
              </a:rPr>
              <a:t>Риск </a:t>
            </a:r>
            <a:r>
              <a:rPr lang="ru-RU" sz="2000" b="1" cap="all" dirty="0">
                <a:solidFill>
                  <a:schemeClr val="bg1"/>
                </a:solidFill>
                <a:ea typeface="Verdana" panose="020B0604030504040204" pitchFamily="34" charset="0"/>
                <a:cs typeface="Verdana" panose="020B0604030504040204" pitchFamily="34" charset="0"/>
              </a:rPr>
              <a:t>как мера опасности </a:t>
            </a:r>
            <a:endParaRPr lang="en-US" sz="2000" b="1" cap="all" dirty="0" smtClean="0">
              <a:solidFill>
                <a:schemeClr val="bg1"/>
              </a:solidFill>
              <a:ea typeface="Verdana" panose="020B0604030504040204" pitchFamily="34" charset="0"/>
              <a:cs typeface="Verdana" panose="020B0604030504040204" pitchFamily="34" charset="0"/>
            </a:endParaRPr>
          </a:p>
          <a:p>
            <a:endParaRPr lang="en-US" sz="2000" dirty="0" smtClean="0">
              <a:solidFill>
                <a:schemeClr val="bg1"/>
              </a:solidFill>
              <a:ea typeface="Verdana" panose="020B0604030504040204" pitchFamily="34" charset="0"/>
              <a:cs typeface="Verdana" panose="020B0604030504040204" pitchFamily="34" charset="0"/>
            </a:endParaRPr>
          </a:p>
          <a:p>
            <a:r>
              <a:rPr lang="ru-RU" altLang="ru-RU" sz="2000" b="1" dirty="0" smtClean="0">
                <a:solidFill>
                  <a:schemeClr val="bg1"/>
                </a:solidFill>
                <a:latin typeface="+mn-lt"/>
                <a:ea typeface="Verdana" panose="020B0604030504040204" pitchFamily="34" charset="0"/>
                <a:cs typeface="Verdana" panose="020B0604030504040204" pitchFamily="34" charset="0"/>
              </a:rPr>
              <a:t>Риск-</a:t>
            </a:r>
            <a:r>
              <a:rPr lang="ru-RU" altLang="ru-RU" sz="2000" dirty="0" smtClean="0">
                <a:solidFill>
                  <a:schemeClr val="bg1"/>
                </a:solidFill>
                <a:latin typeface="+mn-lt"/>
                <a:ea typeface="Verdana" panose="020B0604030504040204" pitchFamily="34" charset="0"/>
                <a:cs typeface="Verdana" panose="020B0604030504040204" pitchFamily="34" charset="0"/>
              </a:rPr>
              <a:t> частота реализации опасностей антропогенного объекта</a:t>
            </a:r>
            <a:r>
              <a:rPr lang="ru-RU" altLang="ru-RU" sz="2000" b="1" i="1" dirty="0" smtClean="0">
                <a:solidFill>
                  <a:schemeClr val="bg1"/>
                </a:solidFill>
                <a:latin typeface="+mn-lt"/>
              </a:rPr>
              <a:t>. </a:t>
            </a:r>
            <a:endParaRPr lang="ru-RU" altLang="ru-RU" sz="2000" dirty="0" smtClean="0">
              <a:solidFill>
                <a:schemeClr val="bg1"/>
              </a:solidFill>
              <a:latin typeface="+mn-lt"/>
              <a:ea typeface="Verdana" panose="020B0604030504040204" pitchFamily="34" charset="0"/>
              <a:cs typeface="Verdana" panose="020B0604030504040204" pitchFamily="34" charset="0"/>
            </a:endParaRPr>
          </a:p>
          <a:p>
            <a:endParaRPr lang="ru-RU" altLang="ru-RU" sz="2000" dirty="0">
              <a:solidFill>
                <a:schemeClr val="bg1"/>
              </a:solidFill>
              <a:latin typeface="+mn-lt"/>
              <a:ea typeface="Verdana" panose="020B0604030504040204" pitchFamily="34" charset="0"/>
              <a:cs typeface="Verdana" panose="020B0604030504040204" pitchFamily="34" charset="0"/>
            </a:endParaRPr>
          </a:p>
          <a:p>
            <a:pPr algn="ctr"/>
            <a:r>
              <a:rPr lang="ru-RU" altLang="ru-RU" sz="2000" b="1" i="1" dirty="0">
                <a:solidFill>
                  <a:schemeClr val="bg1"/>
                </a:solidFill>
                <a:latin typeface="+mn-lt"/>
                <a:ea typeface="Verdana" panose="020B0604030504040204" pitchFamily="34" charset="0"/>
                <a:cs typeface="Verdana" panose="020B0604030504040204" pitchFamily="34" charset="0"/>
              </a:rPr>
              <a:t>R = </a:t>
            </a:r>
            <a:r>
              <a:rPr lang="ru-RU" altLang="ru-RU" sz="2000" b="1" i="1" dirty="0" err="1">
                <a:solidFill>
                  <a:schemeClr val="bg1"/>
                </a:solidFill>
                <a:latin typeface="+mn-lt"/>
                <a:ea typeface="Verdana" panose="020B0604030504040204" pitchFamily="34" charset="0"/>
                <a:cs typeface="Verdana" panose="020B0604030504040204" pitchFamily="34" charset="0"/>
              </a:rPr>
              <a:t>Nчс</a:t>
            </a:r>
            <a:r>
              <a:rPr lang="ru-RU" altLang="ru-RU" sz="2000" b="1" i="1" dirty="0">
                <a:solidFill>
                  <a:schemeClr val="bg1"/>
                </a:solidFill>
                <a:latin typeface="+mn-lt"/>
                <a:ea typeface="Verdana" panose="020B0604030504040204" pitchFamily="34" charset="0"/>
                <a:cs typeface="Verdana" panose="020B0604030504040204" pitchFamily="34" charset="0"/>
              </a:rPr>
              <a:t>/</a:t>
            </a:r>
            <a:r>
              <a:rPr lang="ru-RU" altLang="ru-RU" sz="2000" b="1" i="1" dirty="0" err="1">
                <a:solidFill>
                  <a:schemeClr val="bg1"/>
                </a:solidFill>
                <a:latin typeface="+mn-lt"/>
                <a:ea typeface="Verdana" panose="020B0604030504040204" pitchFamily="34" charset="0"/>
                <a:cs typeface="Verdana" panose="020B0604030504040204" pitchFamily="34" charset="0"/>
              </a:rPr>
              <a:t>Nо</a:t>
            </a:r>
            <a:r>
              <a:rPr lang="ru-RU" altLang="ru-RU" sz="2000" b="1" i="1" dirty="0">
                <a:solidFill>
                  <a:schemeClr val="bg1"/>
                </a:solidFill>
                <a:latin typeface="+mn-lt"/>
                <a:ea typeface="Verdana" panose="020B0604030504040204" pitchFamily="34" charset="0"/>
                <a:cs typeface="Verdana" panose="020B0604030504040204" pitchFamily="34" charset="0"/>
              </a:rPr>
              <a:t>≤ </a:t>
            </a:r>
            <a:r>
              <a:rPr lang="ru-RU" altLang="ru-RU" sz="2000" b="1" i="1" dirty="0" err="1">
                <a:solidFill>
                  <a:schemeClr val="bg1"/>
                </a:solidFill>
                <a:latin typeface="+mn-lt"/>
                <a:ea typeface="Verdana" panose="020B0604030504040204" pitchFamily="34" charset="0"/>
                <a:cs typeface="Verdana" panose="020B0604030504040204" pitchFamily="34" charset="0"/>
              </a:rPr>
              <a:t>Rдоп</a:t>
            </a:r>
            <a:r>
              <a:rPr lang="ru-RU" altLang="ru-RU" sz="2000" b="1" i="1" dirty="0">
                <a:solidFill>
                  <a:schemeClr val="bg1"/>
                </a:solidFill>
                <a:latin typeface="+mn-lt"/>
                <a:ea typeface="Verdana" panose="020B0604030504040204" pitchFamily="34" charset="0"/>
                <a:cs typeface="Verdana" panose="020B0604030504040204" pitchFamily="34" charset="0"/>
              </a:rPr>
              <a:t>,</a:t>
            </a:r>
          </a:p>
          <a:p>
            <a:pPr algn="ctr"/>
            <a:endParaRPr lang="ru-RU" altLang="ru-RU" sz="2000" i="1" dirty="0">
              <a:solidFill>
                <a:schemeClr val="bg1"/>
              </a:solidFill>
              <a:latin typeface="+mn-lt"/>
              <a:ea typeface="Verdana" panose="020B0604030504040204" pitchFamily="34" charset="0"/>
              <a:cs typeface="Verdana" panose="020B0604030504040204" pitchFamily="34" charset="0"/>
            </a:endParaRPr>
          </a:p>
          <a:p>
            <a:r>
              <a:rPr lang="ru-RU" altLang="ru-RU" sz="2000" i="1" dirty="0">
                <a:solidFill>
                  <a:schemeClr val="bg1"/>
                </a:solidFill>
                <a:latin typeface="+mn-lt"/>
                <a:ea typeface="Verdana" panose="020B0604030504040204" pitchFamily="34" charset="0"/>
                <a:cs typeface="Verdana" panose="020B0604030504040204" pitchFamily="34" charset="0"/>
              </a:rPr>
              <a:t>R - риск, </a:t>
            </a:r>
            <a:endParaRPr lang="ru-RU" altLang="ru-RU" sz="2000" i="1" dirty="0" smtClean="0">
              <a:solidFill>
                <a:schemeClr val="bg1"/>
              </a:solidFill>
              <a:latin typeface="+mn-lt"/>
              <a:ea typeface="Verdana" panose="020B0604030504040204" pitchFamily="34" charset="0"/>
              <a:cs typeface="Verdana" panose="020B0604030504040204" pitchFamily="34" charset="0"/>
            </a:endParaRPr>
          </a:p>
          <a:p>
            <a:r>
              <a:rPr lang="ru-RU" altLang="ru-RU" sz="2000" i="1" dirty="0" err="1" smtClean="0">
                <a:solidFill>
                  <a:schemeClr val="bg1"/>
                </a:solidFill>
                <a:latin typeface="+mn-lt"/>
                <a:ea typeface="Verdana" panose="020B0604030504040204" pitchFamily="34" charset="0"/>
                <a:cs typeface="Verdana" panose="020B0604030504040204" pitchFamily="34" charset="0"/>
              </a:rPr>
              <a:t>Nчс</a:t>
            </a:r>
            <a:r>
              <a:rPr lang="ru-RU" altLang="ru-RU" sz="2000" i="1" dirty="0" smtClean="0">
                <a:solidFill>
                  <a:schemeClr val="bg1"/>
                </a:solidFill>
                <a:latin typeface="+mn-lt"/>
                <a:ea typeface="Verdana" panose="020B0604030504040204" pitchFamily="34" charset="0"/>
                <a:cs typeface="Verdana" panose="020B0604030504040204" pitchFamily="34" charset="0"/>
              </a:rPr>
              <a:t> </a:t>
            </a:r>
            <a:r>
              <a:rPr lang="ru-RU" altLang="ru-RU" sz="2000" i="1" dirty="0">
                <a:solidFill>
                  <a:schemeClr val="bg1"/>
                </a:solidFill>
                <a:latin typeface="+mn-lt"/>
                <a:ea typeface="Verdana" panose="020B0604030504040204" pitchFamily="34" charset="0"/>
                <a:cs typeface="Verdana" panose="020B0604030504040204" pitchFamily="34" charset="0"/>
              </a:rPr>
              <a:t>- число чрезвычайных событий в год, </a:t>
            </a:r>
            <a:endParaRPr lang="ru-RU" altLang="ru-RU" sz="2000" i="1" dirty="0" smtClean="0">
              <a:solidFill>
                <a:schemeClr val="bg1"/>
              </a:solidFill>
              <a:latin typeface="+mn-lt"/>
              <a:ea typeface="Verdana" panose="020B0604030504040204" pitchFamily="34" charset="0"/>
              <a:cs typeface="Verdana" panose="020B0604030504040204" pitchFamily="34" charset="0"/>
            </a:endParaRPr>
          </a:p>
          <a:p>
            <a:r>
              <a:rPr lang="ru-RU" altLang="ru-RU" sz="2000" i="1" dirty="0" err="1" smtClean="0">
                <a:solidFill>
                  <a:schemeClr val="bg1"/>
                </a:solidFill>
                <a:latin typeface="+mn-lt"/>
                <a:ea typeface="Verdana" panose="020B0604030504040204" pitchFamily="34" charset="0"/>
                <a:cs typeface="Verdana" panose="020B0604030504040204" pitchFamily="34" charset="0"/>
              </a:rPr>
              <a:t>Nо</a:t>
            </a:r>
            <a:r>
              <a:rPr lang="ru-RU" altLang="ru-RU" sz="2000" i="1" dirty="0" smtClean="0">
                <a:solidFill>
                  <a:schemeClr val="bg1"/>
                </a:solidFill>
                <a:latin typeface="+mn-lt"/>
                <a:ea typeface="Verdana" panose="020B0604030504040204" pitchFamily="34" charset="0"/>
                <a:cs typeface="Verdana" panose="020B0604030504040204" pitchFamily="34" charset="0"/>
              </a:rPr>
              <a:t> </a:t>
            </a:r>
            <a:r>
              <a:rPr lang="ru-RU" altLang="ru-RU" sz="2000" i="1" dirty="0">
                <a:solidFill>
                  <a:schemeClr val="bg1"/>
                </a:solidFill>
                <a:latin typeface="+mn-lt"/>
                <a:ea typeface="Verdana" panose="020B0604030504040204" pitchFamily="34" charset="0"/>
                <a:cs typeface="Verdana" panose="020B0604030504040204" pitchFamily="34" charset="0"/>
              </a:rPr>
              <a:t>- общее число событий/год, </a:t>
            </a:r>
            <a:endParaRPr lang="ru-RU" altLang="ru-RU" sz="2000" i="1" dirty="0" smtClean="0">
              <a:solidFill>
                <a:schemeClr val="bg1"/>
              </a:solidFill>
              <a:latin typeface="+mn-lt"/>
              <a:ea typeface="Verdana" panose="020B0604030504040204" pitchFamily="34" charset="0"/>
              <a:cs typeface="Verdana" panose="020B0604030504040204" pitchFamily="34" charset="0"/>
            </a:endParaRPr>
          </a:p>
          <a:p>
            <a:r>
              <a:rPr lang="en-US" altLang="ru-RU" sz="2000" i="1" dirty="0" smtClean="0">
                <a:solidFill>
                  <a:schemeClr val="bg1"/>
                </a:solidFill>
                <a:latin typeface="+mn-lt"/>
                <a:ea typeface="Verdana" panose="020B0604030504040204" pitchFamily="34" charset="0"/>
                <a:cs typeface="Verdana" panose="020B0604030504040204" pitchFamily="34" charset="0"/>
              </a:rPr>
              <a:t>R</a:t>
            </a:r>
            <a:r>
              <a:rPr lang="ru-RU" altLang="ru-RU" sz="2000" i="1" dirty="0" err="1">
                <a:solidFill>
                  <a:schemeClr val="bg1"/>
                </a:solidFill>
                <a:latin typeface="+mn-lt"/>
                <a:ea typeface="Verdana" panose="020B0604030504040204" pitchFamily="34" charset="0"/>
                <a:cs typeface="Verdana" panose="020B0604030504040204" pitchFamily="34" charset="0"/>
              </a:rPr>
              <a:t>доп</a:t>
            </a:r>
            <a:r>
              <a:rPr lang="ru-RU" altLang="ru-RU" sz="2000" i="1" dirty="0">
                <a:solidFill>
                  <a:schemeClr val="bg1"/>
                </a:solidFill>
                <a:latin typeface="+mn-lt"/>
                <a:ea typeface="Verdana" panose="020B0604030504040204" pitchFamily="34" charset="0"/>
                <a:cs typeface="Verdana" panose="020B0604030504040204" pitchFamily="34" charset="0"/>
              </a:rPr>
              <a:t>- допустимый риск.</a:t>
            </a:r>
          </a:p>
          <a:p>
            <a:endParaRPr lang="ru-RU" altLang="ru-RU" sz="2000" dirty="0">
              <a:solidFill>
                <a:schemeClr val="bg1"/>
              </a:solidFill>
              <a:latin typeface="+mn-lt"/>
              <a:ea typeface="Verdana" panose="020B0604030504040204" pitchFamily="34" charset="0"/>
              <a:cs typeface="Verdana" panose="020B0604030504040204" pitchFamily="34" charset="0"/>
            </a:endParaRPr>
          </a:p>
          <a:p>
            <a:r>
              <a:rPr lang="ru-RU" altLang="ru-RU" sz="2000" b="1" u="sng" dirty="0">
                <a:solidFill>
                  <a:schemeClr val="bg1"/>
                </a:solidFill>
                <a:latin typeface="+mn-lt"/>
                <a:ea typeface="Verdana" panose="020B0604030504040204" pitchFamily="34" charset="0"/>
                <a:cs typeface="Verdana" panose="020B0604030504040204" pitchFamily="34" charset="0"/>
              </a:rPr>
              <a:t>Риск</a:t>
            </a:r>
            <a:r>
              <a:rPr lang="ru-RU" altLang="ru-RU" sz="2000" u="sng" dirty="0">
                <a:solidFill>
                  <a:schemeClr val="bg1"/>
                </a:solidFill>
                <a:latin typeface="+mn-lt"/>
                <a:ea typeface="Verdana" panose="020B0604030504040204" pitchFamily="34" charset="0"/>
                <a:cs typeface="Verdana" panose="020B0604030504040204" pitchFamily="34" charset="0"/>
              </a:rPr>
              <a:t> </a:t>
            </a:r>
            <a:r>
              <a:rPr lang="ru-RU" altLang="ru-RU" sz="2000" dirty="0">
                <a:solidFill>
                  <a:schemeClr val="bg1"/>
                </a:solidFill>
                <a:latin typeface="+mn-lt"/>
                <a:ea typeface="Verdana" panose="020B0604030504040204" pitchFamily="34" charset="0"/>
                <a:cs typeface="Verdana" panose="020B0604030504040204" pitchFamily="34" charset="0"/>
              </a:rPr>
              <a:t>– это количественная оценка опасности объекта или явления,  отношение числа неблагоприятных последствий при реализации опасности к их возможному числу за определенный период </a:t>
            </a:r>
            <a:endParaRPr lang="ru-RU" altLang="ru-RU" sz="2000" dirty="0" smtClean="0">
              <a:solidFill>
                <a:schemeClr val="bg1"/>
              </a:solidFill>
              <a:latin typeface="+mn-lt"/>
              <a:ea typeface="Verdana" panose="020B0604030504040204" pitchFamily="34" charset="0"/>
              <a:cs typeface="Verdana" panose="020B0604030504040204" pitchFamily="34" charset="0"/>
            </a:endParaRPr>
          </a:p>
          <a:p>
            <a:endParaRPr lang="ru-RU" altLang="ru-RU" sz="2000" dirty="0" smtClean="0">
              <a:solidFill>
                <a:schemeClr val="bg1"/>
              </a:solidFill>
              <a:latin typeface="+mn-lt"/>
              <a:ea typeface="Verdana" panose="020B0604030504040204" pitchFamily="34" charset="0"/>
              <a:cs typeface="Verdana" panose="020B0604030504040204" pitchFamily="34" charset="0"/>
            </a:endParaRPr>
          </a:p>
          <a:p>
            <a:r>
              <a:rPr lang="ru-RU" sz="2000" dirty="0">
                <a:solidFill>
                  <a:schemeClr val="bg1"/>
                </a:solidFill>
              </a:rPr>
              <a:t>Определяя риск, нужно указать класс последствий («риск чего»). </a:t>
            </a:r>
            <a:endParaRPr lang="ru-RU" altLang="ru-RU" sz="2000" dirty="0">
              <a:solidFill>
                <a:schemeClr val="bg1"/>
              </a:solidFill>
              <a:latin typeface="+mn-lt"/>
              <a:ea typeface="Verdana" panose="020B0604030504040204" pitchFamily="34" charset="0"/>
              <a:cs typeface="Verdana" panose="020B0604030504040204" pitchFamily="34" charset="0"/>
            </a:endParaRPr>
          </a:p>
        </p:txBody>
      </p:sp>
      <p:sp>
        <p:nvSpPr>
          <p:cNvPr id="3" name="Номер слайда 2"/>
          <p:cNvSpPr>
            <a:spLocks noGrp="1"/>
          </p:cNvSpPr>
          <p:nvPr>
            <p:ph type="sldNum" sz="quarter" idx="12"/>
          </p:nvPr>
        </p:nvSpPr>
        <p:spPr>
          <a:xfrm>
            <a:off x="10911840" y="6061801"/>
            <a:ext cx="1142245" cy="669925"/>
          </a:xfrm>
        </p:spPr>
        <p:txBody>
          <a:bodyPr/>
          <a:lstStyle/>
          <a:p>
            <a:fld id="{A4211F89-2E92-4E14-B032-14DE4A52F6A2}" type="slidenum">
              <a:rPr lang="ru-RU" sz="1200" smtClean="0"/>
              <a:t>27</a:t>
            </a:fld>
            <a:endParaRPr lang="ru-RU" sz="1200" dirty="0"/>
          </a:p>
        </p:txBody>
      </p:sp>
    </p:spTree>
    <p:extLst>
      <p:ext uri="{BB962C8B-B14F-4D97-AF65-F5344CB8AC3E}">
        <p14:creationId xmlns:p14="http://schemas.microsoft.com/office/powerpoint/2010/main" val="8692587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nvGraphicFramePr>
        <p:xfrm>
          <a:off x="2279650" y="908050"/>
          <a:ext cx="7272338" cy="5721346"/>
        </p:xfrm>
        <a:graphic>
          <a:graphicData uri="http://schemas.openxmlformats.org/drawingml/2006/table">
            <a:tbl>
              <a:tblPr/>
              <a:tblGrid>
                <a:gridCol w="3636169">
                  <a:extLst>
                    <a:ext uri="{9D8B030D-6E8A-4147-A177-3AD203B41FA5}">
                      <a16:colId xmlns:a16="http://schemas.microsoft.com/office/drawing/2014/main" val="20000"/>
                    </a:ext>
                  </a:extLst>
                </a:gridCol>
                <a:gridCol w="3636169">
                  <a:extLst>
                    <a:ext uri="{9D8B030D-6E8A-4147-A177-3AD203B41FA5}">
                      <a16:colId xmlns:a16="http://schemas.microsoft.com/office/drawing/2014/main" val="20001"/>
                    </a:ext>
                  </a:extLst>
                </a:gridCol>
              </a:tblGrid>
              <a:tr h="585335">
                <a:tc>
                  <a:txBody>
                    <a:bodyPr/>
                    <a:lstStyle/>
                    <a:p>
                      <a:r>
                        <a:rPr lang="ru-RU" sz="1800" b="1" dirty="0">
                          <a:solidFill>
                            <a:srgbClr val="000000"/>
                          </a:solidFill>
                          <a:effectLst/>
                        </a:rPr>
                        <a:t>Условия и вид деятельности</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Частота события 10</a:t>
                      </a:r>
                      <a:r>
                        <a:rPr lang="ru-RU" sz="1800" b="1" baseline="30000" dirty="0">
                          <a:solidFill>
                            <a:srgbClr val="000000"/>
                          </a:solidFill>
                          <a:effectLst/>
                        </a:rPr>
                        <a:t> -7</a:t>
                      </a:r>
                      <a:r>
                        <a:rPr lang="ru-RU" sz="1800" b="1" dirty="0">
                          <a:solidFill>
                            <a:srgbClr val="000000"/>
                          </a:solidFill>
                          <a:effectLst/>
                        </a:rPr>
                        <a:t> чел / год</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00"/>
                  </a:ext>
                </a:extLst>
              </a:tr>
              <a:tr h="314783">
                <a:tc>
                  <a:txBody>
                    <a:bodyPr/>
                    <a:lstStyle/>
                    <a:p>
                      <a:r>
                        <a:rPr lang="ru-RU" sz="1800" b="1">
                          <a:solidFill>
                            <a:srgbClr val="000000"/>
                          </a:solidFill>
                          <a:effectLst/>
                        </a:rPr>
                        <a:t>Аварии автомашин</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2700</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01"/>
                  </a:ext>
                </a:extLst>
              </a:tr>
              <a:tr h="314783">
                <a:tc>
                  <a:txBody>
                    <a:bodyPr/>
                    <a:lstStyle/>
                    <a:p>
                      <a:r>
                        <a:rPr lang="ru-RU" sz="1800" b="1" dirty="0">
                          <a:solidFill>
                            <a:srgbClr val="000000"/>
                          </a:solidFill>
                          <a:effectLst/>
                        </a:rPr>
                        <a:t>Падение</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900</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02"/>
                  </a:ext>
                </a:extLst>
              </a:tr>
              <a:tr h="314783">
                <a:tc>
                  <a:txBody>
                    <a:bodyPr/>
                    <a:lstStyle/>
                    <a:p>
                      <a:r>
                        <a:rPr lang="ru-RU" sz="1800" b="1">
                          <a:solidFill>
                            <a:srgbClr val="000000"/>
                          </a:solidFill>
                          <a:effectLst/>
                        </a:rPr>
                        <a:t>Огонь и взрывы</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400</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03"/>
                  </a:ext>
                </a:extLst>
              </a:tr>
              <a:tr h="314783">
                <a:tc>
                  <a:txBody>
                    <a:bodyPr/>
                    <a:lstStyle/>
                    <a:p>
                      <a:r>
                        <a:rPr lang="ru-RU" sz="1800" b="1">
                          <a:solidFill>
                            <a:srgbClr val="000000"/>
                          </a:solidFill>
                          <a:effectLst/>
                        </a:rPr>
                        <a:t>Водоемы</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280</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04"/>
                  </a:ext>
                </a:extLst>
              </a:tr>
              <a:tr h="414266">
                <a:tc>
                  <a:txBody>
                    <a:bodyPr/>
                    <a:lstStyle/>
                    <a:p>
                      <a:r>
                        <a:rPr lang="ru-RU" sz="1800" b="1" dirty="0" smtClean="0">
                          <a:solidFill>
                            <a:srgbClr val="000000"/>
                          </a:solidFill>
                          <a:effectLst/>
                        </a:rPr>
                        <a:t>Отравление</a:t>
                      </a:r>
                      <a:endParaRPr lang="ru-RU" sz="1800" b="1" dirty="0">
                        <a:solidFill>
                          <a:srgbClr val="000000"/>
                        </a:solidFill>
                        <a:effectLst/>
                      </a:endParaRP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200</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05"/>
                  </a:ext>
                </a:extLst>
              </a:tr>
              <a:tr h="314783">
                <a:tc>
                  <a:txBody>
                    <a:bodyPr/>
                    <a:lstStyle/>
                    <a:p>
                      <a:r>
                        <a:rPr lang="ru-RU" sz="1800" b="1" dirty="0">
                          <a:solidFill>
                            <a:srgbClr val="000000"/>
                          </a:solidFill>
                          <a:effectLst/>
                        </a:rPr>
                        <a:t>Обращение с механизмами</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100</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06"/>
                  </a:ext>
                </a:extLst>
              </a:tr>
              <a:tr h="314783">
                <a:tc>
                  <a:txBody>
                    <a:bodyPr/>
                    <a:lstStyle/>
                    <a:p>
                      <a:r>
                        <a:rPr lang="ru-RU" sz="1800" b="1">
                          <a:solidFill>
                            <a:srgbClr val="000000"/>
                          </a:solidFill>
                          <a:effectLst/>
                        </a:rPr>
                        <a:t>Огнестрельное оружие</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90</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07"/>
                  </a:ext>
                </a:extLst>
              </a:tr>
              <a:tr h="314783">
                <a:tc>
                  <a:txBody>
                    <a:bodyPr/>
                    <a:lstStyle/>
                    <a:p>
                      <a:r>
                        <a:rPr lang="ru-RU" sz="1800" b="1">
                          <a:solidFill>
                            <a:srgbClr val="000000"/>
                          </a:solidFill>
                          <a:effectLst/>
                        </a:rPr>
                        <a:t>Воздушный транспорт</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60</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08"/>
                  </a:ext>
                </a:extLst>
              </a:tr>
              <a:tr h="314783">
                <a:tc>
                  <a:txBody>
                    <a:bodyPr/>
                    <a:lstStyle/>
                    <a:p>
                      <a:r>
                        <a:rPr lang="ru-RU" sz="1800" b="1">
                          <a:solidFill>
                            <a:srgbClr val="000000"/>
                          </a:solidFill>
                          <a:effectLst/>
                        </a:rPr>
                        <a:t>Электричество</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51</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09"/>
                  </a:ext>
                </a:extLst>
              </a:tr>
              <a:tr h="314783">
                <a:tc>
                  <a:txBody>
                    <a:bodyPr/>
                    <a:lstStyle/>
                    <a:p>
                      <a:r>
                        <a:rPr lang="ru-RU" sz="1800" b="1">
                          <a:solidFill>
                            <a:srgbClr val="000000"/>
                          </a:solidFill>
                          <a:effectLst/>
                        </a:rPr>
                        <a:t>Железная</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40</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10"/>
                  </a:ext>
                </a:extLst>
              </a:tr>
              <a:tr h="314783">
                <a:tc>
                  <a:txBody>
                    <a:bodyPr/>
                    <a:lstStyle/>
                    <a:p>
                      <a:r>
                        <a:rPr lang="ru-RU" sz="1800" b="1">
                          <a:solidFill>
                            <a:srgbClr val="000000"/>
                          </a:solidFill>
                          <a:effectLst/>
                        </a:rPr>
                        <a:t>Молния</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5,5</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11"/>
                  </a:ext>
                </a:extLst>
              </a:tr>
              <a:tr h="314783">
                <a:tc>
                  <a:txBody>
                    <a:bodyPr/>
                    <a:lstStyle/>
                    <a:p>
                      <a:r>
                        <a:rPr lang="ru-RU" sz="1800" b="1">
                          <a:solidFill>
                            <a:srgbClr val="000000"/>
                          </a:solidFill>
                          <a:effectLst/>
                        </a:rPr>
                        <a:t>Торнадо</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4</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12"/>
                  </a:ext>
                </a:extLst>
              </a:tr>
              <a:tr h="314783">
                <a:tc>
                  <a:txBody>
                    <a:bodyPr/>
                    <a:lstStyle/>
                    <a:p>
                      <a:r>
                        <a:rPr lang="ru-RU" sz="1800" b="1">
                          <a:solidFill>
                            <a:srgbClr val="000000"/>
                          </a:solidFill>
                          <a:effectLst/>
                        </a:rPr>
                        <a:t>Ураган</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4</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13"/>
                  </a:ext>
                </a:extLst>
              </a:tr>
              <a:tr h="314783">
                <a:tc>
                  <a:txBody>
                    <a:bodyPr/>
                    <a:lstStyle/>
                    <a:p>
                      <a:r>
                        <a:rPr lang="ru-RU" sz="1800" b="1">
                          <a:solidFill>
                            <a:srgbClr val="000000"/>
                          </a:solidFill>
                          <a:effectLst/>
                        </a:rPr>
                        <a:t>Общественный транспорт</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0,45</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14"/>
                  </a:ext>
                </a:extLst>
              </a:tr>
              <a:tr h="314783">
                <a:tc>
                  <a:txBody>
                    <a:bodyPr/>
                    <a:lstStyle/>
                    <a:p>
                      <a:r>
                        <a:rPr lang="ru-RU" sz="1800" b="1">
                          <a:solidFill>
                            <a:srgbClr val="000000"/>
                          </a:solidFill>
                          <a:effectLst/>
                        </a:rPr>
                        <a:t>Радиоактивное излучение</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0,05</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15"/>
                  </a:ext>
                </a:extLst>
              </a:tr>
              <a:tr h="314783">
                <a:tc>
                  <a:txBody>
                    <a:bodyPr/>
                    <a:lstStyle/>
                    <a:p>
                      <a:r>
                        <a:rPr lang="ru-RU" sz="1800" b="1">
                          <a:solidFill>
                            <a:srgbClr val="000000"/>
                          </a:solidFill>
                          <a:effectLst/>
                        </a:rPr>
                        <a:t>Общие причины</a:t>
                      </a:r>
                    </a:p>
                  </a:txBody>
                  <a:tcPr marL="36634" marR="36634" marT="18320" marB="18320" anchor="ctr">
                    <a:lnL>
                      <a:noFill/>
                    </a:lnL>
                    <a:lnR>
                      <a:noFill/>
                    </a:lnR>
                    <a:lnT>
                      <a:noFill/>
                    </a:lnT>
                    <a:lnB>
                      <a:noFill/>
                    </a:lnB>
                    <a:solidFill>
                      <a:srgbClr val="FFFFFF"/>
                    </a:solidFill>
                  </a:tcPr>
                </a:tc>
                <a:tc>
                  <a:txBody>
                    <a:bodyPr/>
                    <a:lstStyle/>
                    <a:p>
                      <a:r>
                        <a:rPr lang="ru-RU" sz="1800" b="1" dirty="0">
                          <a:solidFill>
                            <a:srgbClr val="000000"/>
                          </a:solidFill>
                          <a:effectLst/>
                        </a:rPr>
                        <a:t>6000</a:t>
                      </a:r>
                    </a:p>
                  </a:txBody>
                  <a:tcPr marL="36634" marR="36634" marT="18320" marB="18320" anchor="ctr">
                    <a:lnL>
                      <a:noFill/>
                    </a:lnL>
                    <a:lnR>
                      <a:noFill/>
                    </a:lnR>
                    <a:lnT>
                      <a:noFill/>
                    </a:lnT>
                    <a:lnB>
                      <a:noFill/>
                    </a:lnB>
                    <a:solidFill>
                      <a:srgbClr val="FFFFFF"/>
                    </a:solidFill>
                  </a:tcPr>
                </a:tc>
                <a:extLst>
                  <a:ext uri="{0D108BD9-81ED-4DB2-BD59-A6C34878D82A}">
                    <a16:rowId xmlns:a16="http://schemas.microsoft.com/office/drawing/2014/main" val="10016"/>
                  </a:ext>
                </a:extLst>
              </a:tr>
            </a:tbl>
          </a:graphicData>
        </a:graphic>
      </p:graphicFrame>
      <p:sp>
        <p:nvSpPr>
          <p:cNvPr id="11301" name="Rectangle 1"/>
          <p:cNvSpPr>
            <a:spLocks noChangeArrowheads="1"/>
          </p:cNvSpPr>
          <p:nvPr/>
        </p:nvSpPr>
        <p:spPr bwMode="auto">
          <a:xfrm>
            <a:off x="2063751" y="57150"/>
            <a:ext cx="8353425" cy="73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80" tIns="34290" rIns="68580" bIns="34290" anchor="ctr">
            <a:spAutoFit/>
          </a:bodyPr>
          <a:lstStyle>
            <a:lvl1pPr indent="71438" defTabSz="685800">
              <a:spcBef>
                <a:spcPct val="20000"/>
              </a:spcBef>
              <a:spcAft>
                <a:spcPts val="600"/>
              </a:spcAft>
              <a:buClr>
                <a:schemeClr val="tx1"/>
              </a:buClr>
              <a:buSzPct val="80000"/>
              <a:buFont typeface="Wingdings 3" panose="05040102010807070707" pitchFamily="18" charset="2"/>
              <a:buChar char=""/>
              <a:defRPr sz="2000">
                <a:solidFill>
                  <a:srgbClr val="0F496F"/>
                </a:solidFill>
                <a:latin typeface="Century Gothic" panose="020B0502020202020204" pitchFamily="34" charset="0"/>
              </a:defRPr>
            </a:lvl1pPr>
            <a:lvl2pPr marL="742950" indent="-285750" defTabSz="685800">
              <a:spcBef>
                <a:spcPct val="20000"/>
              </a:spcBef>
              <a:spcAft>
                <a:spcPts val="600"/>
              </a:spcAft>
              <a:buClr>
                <a:schemeClr val="tx1"/>
              </a:buClr>
              <a:buSzPct val="80000"/>
              <a:buFont typeface="Wingdings 3" panose="05040102010807070707" pitchFamily="18" charset="2"/>
              <a:buChar char=""/>
              <a:defRPr>
                <a:solidFill>
                  <a:srgbClr val="0F496F"/>
                </a:solidFill>
                <a:latin typeface="Century Gothic" panose="020B0502020202020204" pitchFamily="34" charset="0"/>
              </a:defRPr>
            </a:lvl2pPr>
            <a:lvl3pPr marL="1200150" indent="-285750" defTabSz="685800">
              <a:spcBef>
                <a:spcPct val="20000"/>
              </a:spcBef>
              <a:spcAft>
                <a:spcPts val="600"/>
              </a:spcAft>
              <a:buClr>
                <a:schemeClr val="tx1"/>
              </a:buClr>
              <a:buSzPct val="80000"/>
              <a:buFont typeface="Wingdings 3" panose="05040102010807070707" pitchFamily="18" charset="2"/>
              <a:buChar char=""/>
              <a:defRPr sz="1600">
                <a:solidFill>
                  <a:srgbClr val="0F496F"/>
                </a:solidFill>
                <a:latin typeface="Century Gothic" panose="020B0502020202020204" pitchFamily="34" charset="0"/>
              </a:defRPr>
            </a:lvl3pPr>
            <a:lvl4pPr marL="1543050" indent="-171450" defTabSz="685800">
              <a:spcBef>
                <a:spcPct val="20000"/>
              </a:spcBef>
              <a:spcAft>
                <a:spcPts val="600"/>
              </a:spcAft>
              <a:buClr>
                <a:schemeClr val="tx1"/>
              </a:buClr>
              <a:buSzPct val="80000"/>
              <a:buFont typeface="Wingdings 3" panose="05040102010807070707" pitchFamily="18" charset="2"/>
              <a:buChar char=""/>
              <a:defRPr sz="1400">
                <a:solidFill>
                  <a:srgbClr val="0F496F"/>
                </a:solidFill>
                <a:latin typeface="Century Gothic" panose="020B0502020202020204" pitchFamily="34" charset="0"/>
              </a:defRPr>
            </a:lvl4pPr>
            <a:lvl5pPr marL="2000250" indent="-171450" defTabSz="685800">
              <a:spcBef>
                <a:spcPct val="20000"/>
              </a:spcBef>
              <a:spcAft>
                <a:spcPts val="600"/>
              </a:spcAft>
              <a:buClr>
                <a:schemeClr val="tx1"/>
              </a:buClr>
              <a:buSzPct val="80000"/>
              <a:buFont typeface="Wingdings 3" panose="05040102010807070707" pitchFamily="18" charset="2"/>
              <a:buChar char=""/>
              <a:defRPr sz="1400">
                <a:solidFill>
                  <a:srgbClr val="0F496F"/>
                </a:solidFill>
                <a:latin typeface="Century Gothic" panose="020B0502020202020204" pitchFamily="34" charset="0"/>
              </a:defRPr>
            </a:lvl5pPr>
            <a:lvl6pPr marL="2457450" indent="-171450" defTabSz="6858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0F496F"/>
                </a:solidFill>
                <a:latin typeface="Century Gothic" panose="020B0502020202020204" pitchFamily="34" charset="0"/>
              </a:defRPr>
            </a:lvl6pPr>
            <a:lvl7pPr marL="2914650" indent="-171450" defTabSz="6858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0F496F"/>
                </a:solidFill>
                <a:latin typeface="Century Gothic" panose="020B0502020202020204" pitchFamily="34" charset="0"/>
              </a:defRPr>
            </a:lvl7pPr>
            <a:lvl8pPr marL="3371850" indent="-171450" defTabSz="6858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0F496F"/>
                </a:solidFill>
                <a:latin typeface="Century Gothic" panose="020B0502020202020204" pitchFamily="34" charset="0"/>
              </a:defRPr>
            </a:lvl8pPr>
            <a:lvl9pPr marL="3829050" indent="-171450" defTabSz="685800" eaLnBrk="0" fontAlgn="base" hangingPunct="0">
              <a:spcBef>
                <a:spcPct val="20000"/>
              </a:spcBef>
              <a:spcAft>
                <a:spcPts val="600"/>
              </a:spcAft>
              <a:buClr>
                <a:schemeClr val="tx1"/>
              </a:buClr>
              <a:buSzPct val="80000"/>
              <a:buFont typeface="Wingdings 3" panose="05040102010807070707" pitchFamily="18" charset="2"/>
              <a:buChar char=""/>
              <a:defRPr sz="1400">
                <a:solidFill>
                  <a:srgbClr val="0F496F"/>
                </a:solidFill>
                <a:latin typeface="Century Gothic" panose="020B0502020202020204" pitchFamily="34" charset="0"/>
              </a:defRPr>
            </a:lvl9pPr>
          </a:lstStyle>
          <a:p>
            <a:pPr>
              <a:spcBef>
                <a:spcPct val="0"/>
              </a:spcBef>
              <a:spcAft>
                <a:spcPct val="0"/>
              </a:spcAft>
              <a:buClrTx/>
              <a:buSzTx/>
              <a:buFontTx/>
              <a:buNone/>
            </a:pPr>
            <a:r>
              <a:rPr lang="ru-RU" altLang="ru-RU" sz="1600" b="1" dirty="0">
                <a:solidFill>
                  <a:srgbClr val="000000"/>
                </a:solidFill>
                <a:latin typeface="Verdana" panose="020B0604030504040204" pitchFamily="34" charset="0"/>
                <a:ea typeface="Verdana" panose="020B0604030504040204" pitchFamily="34" charset="0"/>
                <a:cs typeface="Verdana" panose="020B0604030504040204" pitchFamily="34" charset="0"/>
              </a:rPr>
              <a:t>Вероятность летального исхода по внепроизводственным причинам</a:t>
            </a:r>
            <a:endParaRPr lang="ru-RU" altLang="ru-RU" sz="1600" b="1" dirty="0">
              <a:solidFill>
                <a:schemeClr val="tx1"/>
              </a:solidFill>
              <a:latin typeface="Verdana" panose="020B0604030504040204" pitchFamily="34" charset="0"/>
              <a:ea typeface="Verdana" panose="020B0604030504040204" pitchFamily="34" charset="0"/>
              <a:cs typeface="Verdana" panose="020B0604030504040204" pitchFamily="34" charset="0"/>
            </a:endParaRPr>
          </a:p>
          <a:p>
            <a:pPr>
              <a:spcBef>
                <a:spcPct val="0"/>
              </a:spcBef>
              <a:spcAft>
                <a:spcPct val="0"/>
              </a:spcAft>
              <a:buClrTx/>
              <a:buSzTx/>
              <a:buFontTx/>
              <a:buNone/>
            </a:pPr>
            <a:r>
              <a:rPr lang="ru-RU" altLang="ru-RU" sz="1300" dirty="0">
                <a:solidFill>
                  <a:schemeClr val="tx1"/>
                </a:solidFill>
                <a:latin typeface="Arial" panose="020B0604020202020204" pitchFamily="34" charset="0"/>
              </a:rPr>
              <a:t/>
            </a:r>
            <a:br>
              <a:rPr lang="ru-RU" altLang="ru-RU" sz="1300" dirty="0">
                <a:solidFill>
                  <a:schemeClr val="tx1"/>
                </a:solidFill>
                <a:latin typeface="Arial" panose="020B0604020202020204" pitchFamily="34" charset="0"/>
              </a:rPr>
            </a:br>
            <a:endParaRPr lang="ru-RU" altLang="ru-RU" sz="1300" dirty="0">
              <a:solidFill>
                <a:schemeClr val="tx1"/>
              </a:solidFill>
              <a:latin typeface="Arial" panose="020B0604020202020204" pitchFamily="34" charset="0"/>
            </a:endParaRPr>
          </a:p>
        </p:txBody>
      </p:sp>
      <p:sp>
        <p:nvSpPr>
          <p:cNvPr id="4" name="Номер слайда 3"/>
          <p:cNvSpPr>
            <a:spLocks noGrp="1"/>
          </p:cNvSpPr>
          <p:nvPr>
            <p:ph type="sldNum" sz="quarter" idx="12"/>
          </p:nvPr>
        </p:nvSpPr>
        <p:spPr>
          <a:xfrm>
            <a:off x="10911840" y="6074864"/>
            <a:ext cx="1142245" cy="669925"/>
          </a:xfrm>
        </p:spPr>
        <p:txBody>
          <a:bodyPr/>
          <a:lstStyle/>
          <a:p>
            <a:fld id="{A4211F89-2E92-4E14-B032-14DE4A52F6A2}" type="slidenum">
              <a:rPr lang="ru-RU" sz="1200" smtClean="0"/>
              <a:t>28</a:t>
            </a:fld>
            <a:endParaRPr lang="ru-RU" sz="1200" dirty="0"/>
          </a:p>
        </p:txBody>
      </p:sp>
    </p:spTree>
    <p:extLst>
      <p:ext uri="{BB962C8B-B14F-4D97-AF65-F5344CB8AC3E}">
        <p14:creationId xmlns:p14="http://schemas.microsoft.com/office/powerpoint/2010/main" val="6390852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201784" y="548680"/>
            <a:ext cx="8987246" cy="6309320"/>
          </a:xfrm>
        </p:spPr>
        <p:txBody>
          <a:bodyPr>
            <a:normAutofit/>
          </a:bodyPr>
          <a:lstStyle/>
          <a:p>
            <a:pPr indent="450215" algn="just">
              <a:lnSpc>
                <a:spcPct val="115000"/>
              </a:lnSpc>
              <a:spcAft>
                <a:spcPts val="0"/>
              </a:spcAft>
            </a:pPr>
            <a:r>
              <a:rPr lang="ru-RU" sz="2000" i="1" spc="-20" dirty="0" smtClean="0">
                <a:solidFill>
                  <a:schemeClr val="bg1"/>
                </a:solidFill>
                <a:cs typeface="Times New Roman" pitchFamily="18" charset="0"/>
              </a:rPr>
              <a:t>По </a:t>
            </a:r>
            <a:r>
              <a:rPr lang="ru-RU" sz="2000" i="1" u="sng" spc="-20" dirty="0" smtClean="0">
                <a:solidFill>
                  <a:schemeClr val="bg1"/>
                </a:solidFill>
                <a:cs typeface="Times New Roman" pitchFamily="18" charset="0"/>
              </a:rPr>
              <a:t>степени влияния </a:t>
            </a:r>
            <a:r>
              <a:rPr lang="ru-RU" sz="2000" i="1" spc="-20" dirty="0" smtClean="0">
                <a:solidFill>
                  <a:schemeClr val="bg1"/>
                </a:solidFill>
                <a:cs typeface="Times New Roman" pitchFamily="18" charset="0"/>
              </a:rPr>
              <a:t>на жизнедеятельность человека </a:t>
            </a:r>
            <a:r>
              <a:rPr lang="ru-RU" sz="2000" spc="-20" dirty="0" smtClean="0">
                <a:solidFill>
                  <a:schemeClr val="bg1"/>
                </a:solidFill>
                <a:cs typeface="Times New Roman" pitchFamily="18" charset="0"/>
              </a:rPr>
              <a:t>различают следующие виды риска: приемлемый; чрезмерный; </a:t>
            </a:r>
          </a:p>
          <a:p>
            <a:pPr indent="450215" algn="just">
              <a:lnSpc>
                <a:spcPct val="115000"/>
              </a:lnSpc>
              <a:spcAft>
                <a:spcPts val="0"/>
              </a:spcAft>
            </a:pPr>
            <a:r>
              <a:rPr lang="ru-RU" sz="2000" i="1" spc="-20" dirty="0" smtClean="0">
                <a:solidFill>
                  <a:schemeClr val="bg1"/>
                </a:solidFill>
                <a:cs typeface="Times New Roman" pitchFamily="18" charset="0"/>
              </a:rPr>
              <a:t>по </a:t>
            </a:r>
            <a:r>
              <a:rPr lang="ru-RU" sz="2000" i="1" u="sng" spc="-20" dirty="0">
                <a:solidFill>
                  <a:schemeClr val="bg1"/>
                </a:solidFill>
                <a:cs typeface="Times New Roman" pitchFamily="18" charset="0"/>
              </a:rPr>
              <a:t>объекту</a:t>
            </a:r>
            <a:r>
              <a:rPr lang="ru-RU" sz="2000" spc="-20" dirty="0">
                <a:solidFill>
                  <a:schemeClr val="bg1"/>
                </a:solidFill>
                <a:cs typeface="Times New Roman" pitchFamily="18" charset="0"/>
              </a:rPr>
              <a:t> рассматривают риски: индивидуальный, коллективный (социальный), экономический; стратегический, экологический и др</a:t>
            </a:r>
            <a:r>
              <a:rPr lang="ru-RU" sz="2000" spc="-20" dirty="0" smtClean="0">
                <a:solidFill>
                  <a:schemeClr val="bg1"/>
                </a:solidFill>
                <a:cs typeface="Times New Roman" pitchFamily="18" charset="0"/>
              </a:rPr>
              <a:t>.</a:t>
            </a:r>
          </a:p>
          <a:p>
            <a:pPr indent="450215" algn="just">
              <a:lnSpc>
                <a:spcPct val="115000"/>
              </a:lnSpc>
              <a:spcAft>
                <a:spcPts val="0"/>
              </a:spcAft>
            </a:pPr>
            <a:endParaRPr lang="ru-RU" sz="2000" spc="-20" dirty="0" smtClean="0">
              <a:solidFill>
                <a:schemeClr val="bg1"/>
              </a:solidFill>
              <a:cs typeface="Times New Roman" pitchFamily="18" charset="0"/>
            </a:endParaRPr>
          </a:p>
          <a:p>
            <a:r>
              <a:rPr lang="ru-RU" sz="2000" b="1" dirty="0">
                <a:solidFill>
                  <a:schemeClr val="bg1"/>
                </a:solidFill>
                <a:ea typeface="Verdana" panose="020B0604030504040204" pitchFamily="34" charset="0"/>
                <a:cs typeface="Verdana" panose="020B0604030504040204" pitchFamily="34" charset="0"/>
              </a:rPr>
              <a:t>Индивидуальный риск </a:t>
            </a:r>
            <a:r>
              <a:rPr lang="ru-RU" sz="2000" dirty="0">
                <a:solidFill>
                  <a:schemeClr val="bg1"/>
                </a:solidFill>
                <a:ea typeface="Verdana" panose="020B0604030504040204" pitchFamily="34" charset="0"/>
                <a:cs typeface="Verdana" panose="020B0604030504040204" pitchFamily="34" charset="0"/>
              </a:rPr>
              <a:t>- степень реализации конкретной опасности для отдельного индивидуума. </a:t>
            </a:r>
          </a:p>
          <a:p>
            <a:r>
              <a:rPr lang="ru-RU" sz="2000" b="1" dirty="0">
                <a:solidFill>
                  <a:schemeClr val="bg1"/>
                </a:solidFill>
                <a:ea typeface="Verdana" panose="020B0604030504040204" pitchFamily="34" charset="0"/>
                <a:cs typeface="Verdana" panose="020B0604030504040204" pitchFamily="34" charset="0"/>
              </a:rPr>
              <a:t>Социальный риск </a:t>
            </a:r>
            <a:r>
              <a:rPr lang="ru-RU" sz="2000" dirty="0">
                <a:solidFill>
                  <a:schemeClr val="bg1"/>
                </a:solidFill>
                <a:ea typeface="Verdana" panose="020B0604030504040204" pitchFamily="34" charset="0"/>
                <a:cs typeface="Verdana" panose="020B0604030504040204" pitchFamily="34" charset="0"/>
              </a:rPr>
              <a:t>–степень реализации конкретной опасности для социальной группы населения. </a:t>
            </a:r>
          </a:p>
          <a:p>
            <a:r>
              <a:rPr lang="ru-RU" sz="2000" b="1" dirty="0">
                <a:solidFill>
                  <a:schemeClr val="bg1"/>
                </a:solidFill>
                <a:ea typeface="Verdana" panose="020B0604030504040204" pitchFamily="34" charset="0"/>
                <a:cs typeface="Verdana" panose="020B0604030504040204" pitchFamily="34" charset="0"/>
              </a:rPr>
              <a:t>Суммарный риск </a:t>
            </a:r>
            <a:r>
              <a:rPr lang="ru-RU" sz="2000" dirty="0">
                <a:solidFill>
                  <a:schemeClr val="bg1"/>
                </a:solidFill>
                <a:ea typeface="Verdana" panose="020B0604030504040204" pitchFamily="34" charset="0"/>
                <a:cs typeface="Verdana" panose="020B0604030504040204" pitchFamily="34" charset="0"/>
              </a:rPr>
              <a:t>достигает минимума при определенном соотношении между экономическими инвестициями в техническую и социальную сферы.</a:t>
            </a:r>
            <a:endParaRPr lang="ru-RU" sz="2000" dirty="0">
              <a:solidFill>
                <a:schemeClr val="bg1"/>
              </a:solidFill>
              <a:cs typeface="Times New Roman" pitchFamily="18" charset="0"/>
            </a:endParaRPr>
          </a:p>
          <a:p>
            <a:pPr indent="450215" algn="just">
              <a:lnSpc>
                <a:spcPct val="115000"/>
              </a:lnSpc>
              <a:spcAft>
                <a:spcPts val="0"/>
              </a:spcAft>
            </a:pPr>
            <a:r>
              <a:rPr lang="ru-RU" sz="2400" spc="-20" dirty="0" smtClean="0">
                <a:solidFill>
                  <a:schemeClr val="bg1"/>
                </a:solidFill>
                <a:latin typeface="Times New Roman" pitchFamily="18" charset="0"/>
                <a:cs typeface="Times New Roman" pitchFamily="18" charset="0"/>
              </a:rPr>
              <a:t> </a:t>
            </a:r>
            <a:endParaRPr lang="ru-RU" sz="2400" spc="-2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8348620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3547" y="133237"/>
            <a:ext cx="8229600" cy="439737"/>
          </a:xfrm>
          <a:solidFill>
            <a:schemeClr val="tx1"/>
          </a:solidFill>
        </p:spPr>
        <p:txBody>
          <a:bodyPr/>
          <a:lstStyle/>
          <a:p>
            <a:pPr eaLnBrk="1" hangingPunct="1">
              <a:defRPr/>
            </a:pPr>
            <a:r>
              <a:rPr lang="ru-RU" sz="2000" dirty="0">
                <a:solidFill>
                  <a:srgbClr val="000000"/>
                </a:solidFill>
                <a:latin typeface="Times New Roman" pitchFamily="18" charset="0"/>
                <a:cs typeface="Times New Roman" pitchFamily="18" charset="0"/>
              </a:rPr>
              <a:t>Литература</a:t>
            </a:r>
            <a:endParaRPr lang="ru-RU" sz="2000" dirty="0">
              <a:solidFill>
                <a:srgbClr val="000000"/>
              </a:solidFill>
            </a:endParaRPr>
          </a:p>
        </p:txBody>
      </p:sp>
      <p:sp>
        <p:nvSpPr>
          <p:cNvPr id="3" name="Содержимое 2"/>
          <p:cNvSpPr>
            <a:spLocks noGrp="1"/>
          </p:cNvSpPr>
          <p:nvPr>
            <p:ph idx="1"/>
          </p:nvPr>
        </p:nvSpPr>
        <p:spPr>
          <a:xfrm>
            <a:off x="791851" y="801277"/>
            <a:ext cx="10152668" cy="5085761"/>
          </a:xfrm>
          <a:solidFill>
            <a:schemeClr val="tx1"/>
          </a:solidFill>
        </p:spPr>
        <p:txBody>
          <a:bodyPr>
            <a:normAutofit/>
          </a:bodyPr>
          <a:lstStyle/>
          <a:p>
            <a:pPr marL="0" indent="0" eaLnBrk="1" hangingPunct="1">
              <a:spcBef>
                <a:spcPts val="0"/>
              </a:spcBef>
              <a:spcAft>
                <a:spcPts val="0"/>
              </a:spcAft>
              <a:defRPr/>
            </a:pPr>
            <a:r>
              <a:rPr lang="ru-RU" sz="1800" b="1" dirty="0" smtClean="0">
                <a:solidFill>
                  <a:srgbClr val="000000"/>
                </a:solidFill>
                <a:cs typeface="Times New Roman" pitchFamily="18" charset="0"/>
              </a:rPr>
              <a:t>Основная</a:t>
            </a:r>
            <a:endParaRPr lang="ru-RU" sz="1800" dirty="0">
              <a:solidFill>
                <a:srgbClr val="000000"/>
              </a:solidFill>
              <a:cs typeface="Times New Roman" pitchFamily="18" charset="0"/>
            </a:endParaRPr>
          </a:p>
          <a:p>
            <a:pPr marL="0" indent="0" eaLnBrk="1" hangingPunct="1">
              <a:spcBef>
                <a:spcPts val="0"/>
              </a:spcBef>
              <a:spcAft>
                <a:spcPts val="0"/>
              </a:spcAft>
              <a:defRPr/>
            </a:pPr>
            <a:r>
              <a:rPr lang="ru-RU" sz="1800" dirty="0" smtClean="0">
                <a:solidFill>
                  <a:srgbClr val="000000"/>
                </a:solidFill>
                <a:cs typeface="Times New Roman" pitchFamily="18" charset="0"/>
              </a:rPr>
              <a:t>1</a:t>
            </a:r>
            <a:r>
              <a:rPr lang="ru-RU" sz="1800" dirty="0">
                <a:solidFill>
                  <a:srgbClr val="000000"/>
                </a:solidFill>
                <a:cs typeface="Times New Roman" pitchFamily="18" charset="0"/>
              </a:rPr>
              <a:t>. </a:t>
            </a:r>
            <a:r>
              <a:rPr lang="ru-RU" sz="1800" dirty="0" err="1">
                <a:solidFill>
                  <a:srgbClr val="000000"/>
                </a:solidFill>
                <a:cs typeface="Times New Roman" pitchFamily="18" charset="0"/>
              </a:rPr>
              <a:t>Арустамов</a:t>
            </a:r>
            <a:r>
              <a:rPr lang="ru-RU" sz="1800" dirty="0">
                <a:solidFill>
                  <a:srgbClr val="000000"/>
                </a:solidFill>
                <a:cs typeface="Times New Roman" pitchFamily="18" charset="0"/>
              </a:rPr>
              <a:t>, Э.А. Безопасность жизнедеятельности: учебник – 10 изд. / Э.А. </a:t>
            </a:r>
            <a:r>
              <a:rPr lang="ru-RU" sz="1800" dirty="0" err="1">
                <a:solidFill>
                  <a:srgbClr val="000000"/>
                </a:solidFill>
                <a:cs typeface="Times New Roman" pitchFamily="18" charset="0"/>
              </a:rPr>
              <a:t>Арустамов</a:t>
            </a:r>
            <a:r>
              <a:rPr lang="ru-RU" sz="1800" dirty="0">
                <a:solidFill>
                  <a:srgbClr val="000000"/>
                </a:solidFill>
                <a:cs typeface="Times New Roman" pitchFamily="18" charset="0"/>
              </a:rPr>
              <a:t>. – Москва: торг. корпорация Дашков и К</a:t>
            </a:r>
            <a:r>
              <a:rPr lang="ru-RU" sz="1800" baseline="30000" dirty="0">
                <a:solidFill>
                  <a:srgbClr val="000000"/>
                </a:solidFill>
                <a:cs typeface="Times New Roman" pitchFamily="18" charset="0"/>
              </a:rPr>
              <a:t>0</a:t>
            </a:r>
            <a:r>
              <a:rPr lang="ru-RU" sz="1800" dirty="0">
                <a:solidFill>
                  <a:srgbClr val="000000"/>
                </a:solidFill>
                <a:cs typeface="Times New Roman" pitchFamily="18" charset="0"/>
              </a:rPr>
              <a:t>, 2006.</a:t>
            </a:r>
          </a:p>
          <a:p>
            <a:pPr marL="0" indent="0" eaLnBrk="1" hangingPunct="1">
              <a:spcBef>
                <a:spcPts val="0"/>
              </a:spcBef>
              <a:spcAft>
                <a:spcPts val="0"/>
              </a:spcAft>
              <a:defRPr/>
            </a:pPr>
            <a:r>
              <a:rPr lang="x-none" sz="1800" dirty="0" smtClean="0">
                <a:solidFill>
                  <a:srgbClr val="000000"/>
                </a:solidFill>
                <a:cs typeface="Times New Roman" pitchFamily="18" charset="0"/>
              </a:rPr>
              <a:t>2</a:t>
            </a:r>
            <a:r>
              <a:rPr lang="x-none" sz="1800" dirty="0">
                <a:solidFill>
                  <a:srgbClr val="000000"/>
                </a:solidFill>
                <a:cs typeface="Times New Roman" pitchFamily="18" charset="0"/>
              </a:rPr>
              <a:t>. Занько, М.Г. [и др.]. Безопасность жизнедеятельности: учебник – 13 изд. / М.Г. Занько, К.Р. Макаян, О.Н. Русак. – Санкт-Петербург: Лань, 2010.</a:t>
            </a:r>
            <a:endParaRPr lang="ru-RU" sz="1800" dirty="0">
              <a:solidFill>
                <a:srgbClr val="000000"/>
              </a:solidFill>
              <a:cs typeface="Times New Roman" pitchFamily="18" charset="0"/>
            </a:endParaRPr>
          </a:p>
          <a:p>
            <a:pPr marL="0" indent="0" eaLnBrk="1" hangingPunct="1">
              <a:spcBef>
                <a:spcPts val="0"/>
              </a:spcBef>
              <a:spcAft>
                <a:spcPts val="0"/>
              </a:spcAft>
              <a:defRPr/>
            </a:pPr>
            <a:r>
              <a:rPr lang="x-none" sz="1800" dirty="0" smtClean="0">
                <a:solidFill>
                  <a:srgbClr val="000000"/>
                </a:solidFill>
                <a:cs typeface="Times New Roman" pitchFamily="18" charset="0"/>
              </a:rPr>
              <a:t>3</a:t>
            </a:r>
            <a:r>
              <a:rPr lang="x-none" sz="1800" dirty="0">
                <a:solidFill>
                  <a:srgbClr val="000000"/>
                </a:solidFill>
                <a:cs typeface="Times New Roman" pitchFamily="18" charset="0"/>
              </a:rPr>
              <a:t>. Лобачев, А.И. Безопасность жизнедеятельности: учебник / А.И. Лобачев. – Москва: Высшее образование, 2008.</a:t>
            </a:r>
            <a:endParaRPr lang="ru-RU" sz="1800" dirty="0">
              <a:solidFill>
                <a:srgbClr val="000000"/>
              </a:solidFill>
              <a:cs typeface="Times New Roman" pitchFamily="18" charset="0"/>
            </a:endParaRPr>
          </a:p>
          <a:p>
            <a:pPr marL="0" indent="0" eaLnBrk="1" hangingPunct="1">
              <a:spcBef>
                <a:spcPts val="0"/>
              </a:spcBef>
              <a:spcAft>
                <a:spcPts val="0"/>
              </a:spcAft>
              <a:defRPr/>
            </a:pPr>
            <a:r>
              <a:rPr lang="x-none" sz="1800" u="sng" dirty="0" smtClean="0">
                <a:solidFill>
                  <a:srgbClr val="000000"/>
                </a:solidFill>
                <a:cs typeface="Times New Roman" pitchFamily="18" charset="0"/>
              </a:rPr>
              <a:t>4</a:t>
            </a:r>
            <a:r>
              <a:rPr lang="x-none" sz="1800" u="sng" dirty="0">
                <a:solidFill>
                  <a:srgbClr val="000000"/>
                </a:solidFill>
                <a:cs typeface="Times New Roman" pitchFamily="18" charset="0"/>
              </a:rPr>
              <a:t>. Михнюк, Т.Ф. Охрана труда: учебник для ВТУЗов / Т.Ф. Михнюк. – Минск: ИВЦ Минфина, 2009.</a:t>
            </a:r>
            <a:endParaRPr lang="ru-RU" sz="1800" u="sng" dirty="0">
              <a:solidFill>
                <a:srgbClr val="000000"/>
              </a:solidFill>
              <a:cs typeface="Times New Roman" pitchFamily="18" charset="0"/>
            </a:endParaRPr>
          </a:p>
          <a:p>
            <a:pPr marL="0" indent="0" eaLnBrk="1" hangingPunct="1">
              <a:spcBef>
                <a:spcPts val="0"/>
              </a:spcBef>
              <a:spcAft>
                <a:spcPts val="0"/>
              </a:spcAft>
              <a:defRPr/>
            </a:pPr>
            <a:r>
              <a:rPr lang="x-none" sz="1800" dirty="0" smtClean="0">
                <a:solidFill>
                  <a:srgbClr val="000000"/>
                </a:solidFill>
                <a:cs typeface="Times New Roman" pitchFamily="18" charset="0"/>
              </a:rPr>
              <a:t>5</a:t>
            </a:r>
            <a:r>
              <a:rPr lang="x-none" sz="1800" dirty="0">
                <a:solidFill>
                  <a:srgbClr val="000000"/>
                </a:solidFill>
                <a:cs typeface="Times New Roman" pitchFamily="18" charset="0"/>
              </a:rPr>
              <a:t>. Поспелова, Т.Г. Основы энергосбережения: учебник / Т.Г. Поспелова. – Минск: Технопринт, 2000.</a:t>
            </a:r>
            <a:endParaRPr lang="ru-RU" sz="1800" dirty="0">
              <a:solidFill>
                <a:srgbClr val="000000"/>
              </a:solidFill>
              <a:cs typeface="Times New Roman" pitchFamily="18" charset="0"/>
            </a:endParaRPr>
          </a:p>
          <a:p>
            <a:pPr marL="0" indent="0" eaLnBrk="1" hangingPunct="1">
              <a:spcBef>
                <a:spcPts val="0"/>
              </a:spcBef>
              <a:spcAft>
                <a:spcPts val="0"/>
              </a:spcAft>
              <a:defRPr/>
            </a:pPr>
            <a:r>
              <a:rPr lang="x-none" sz="1800" u="sng" dirty="0" smtClean="0">
                <a:solidFill>
                  <a:srgbClr val="000000"/>
                </a:solidFill>
                <a:cs typeface="Times New Roman" pitchFamily="18" charset="0"/>
              </a:rPr>
              <a:t>6</a:t>
            </a:r>
            <a:r>
              <a:rPr lang="x-none" sz="1800" u="sng" dirty="0">
                <a:solidFill>
                  <a:srgbClr val="000000"/>
                </a:solidFill>
                <a:cs typeface="Times New Roman" pitchFamily="18" charset="0"/>
              </a:rPr>
              <a:t>. Шимова, О.С. [и др.]. Основы экологии и экономики природопользования: учебник / О.С. Шимова, Н.К. Соколовский. – Минск: БГЭУ, 2002</a:t>
            </a:r>
            <a:r>
              <a:rPr lang="x-none" sz="1800" u="sng" dirty="0" smtClean="0">
                <a:solidFill>
                  <a:srgbClr val="000000"/>
                </a:solidFill>
                <a:cs typeface="Times New Roman" pitchFamily="18" charset="0"/>
              </a:rPr>
              <a:t>.</a:t>
            </a:r>
            <a:endParaRPr lang="ru-RU" sz="1800" u="sng" dirty="0">
              <a:solidFill>
                <a:srgbClr val="000000"/>
              </a:solidFill>
              <a:cs typeface="Times New Roman" pitchFamily="18" charset="0"/>
            </a:endParaRPr>
          </a:p>
        </p:txBody>
      </p:sp>
    </p:spTree>
    <p:extLst>
      <p:ext uri="{BB962C8B-B14F-4D97-AF65-F5344CB8AC3E}">
        <p14:creationId xmlns:p14="http://schemas.microsoft.com/office/powerpoint/2010/main" val="34131215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Рисунок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0081" y="1645021"/>
            <a:ext cx="10605870" cy="404179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195" name="Прямоугольник 3"/>
          <p:cNvSpPr>
            <a:spLocks noChangeArrowheads="1"/>
          </p:cNvSpPr>
          <p:nvPr/>
        </p:nvSpPr>
        <p:spPr bwMode="auto">
          <a:xfrm>
            <a:off x="1847850" y="549276"/>
            <a:ext cx="83581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ru-RU" altLang="ru-RU" sz="2000" b="1" dirty="0">
                <a:solidFill>
                  <a:schemeClr val="bg1"/>
                </a:solidFill>
              </a:rPr>
              <a:t>На основе понятия опасность сформулирована концепция абсолютной безопасности.</a:t>
            </a:r>
          </a:p>
        </p:txBody>
      </p:sp>
      <p:sp>
        <p:nvSpPr>
          <p:cNvPr id="3" name="Номер слайда 2"/>
          <p:cNvSpPr>
            <a:spLocks noGrp="1"/>
          </p:cNvSpPr>
          <p:nvPr>
            <p:ph type="sldNum" sz="quarter" idx="12"/>
          </p:nvPr>
        </p:nvSpPr>
        <p:spPr>
          <a:xfrm>
            <a:off x="10898777" y="6074536"/>
            <a:ext cx="1142245" cy="669925"/>
          </a:xfrm>
        </p:spPr>
        <p:txBody>
          <a:bodyPr/>
          <a:lstStyle/>
          <a:p>
            <a:fld id="{A4211F89-2E92-4E14-B032-14DE4A52F6A2}" type="slidenum">
              <a:rPr lang="ru-RU" sz="1200" smtClean="0"/>
              <a:t>30</a:t>
            </a:fld>
            <a:endParaRPr lang="ru-RU" sz="1200" dirty="0"/>
          </a:p>
        </p:txBody>
      </p:sp>
    </p:spTree>
    <p:extLst>
      <p:ext uri="{BB962C8B-B14F-4D97-AF65-F5344CB8AC3E}">
        <p14:creationId xmlns:p14="http://schemas.microsoft.com/office/powerpoint/2010/main" val="13887155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fld id="{A4211F89-2E92-4E14-B032-14DE4A52F6A2}" type="slidenum">
              <a:rPr lang="ru-RU" sz="1200" smtClean="0"/>
              <a:t>31</a:t>
            </a:fld>
            <a:endParaRPr lang="ru-RU" sz="1200" dirty="0"/>
          </a:p>
        </p:txBody>
      </p:sp>
      <p:sp>
        <p:nvSpPr>
          <p:cNvPr id="4" name="Прямоугольник 3"/>
          <p:cNvSpPr/>
          <p:nvPr/>
        </p:nvSpPr>
        <p:spPr>
          <a:xfrm>
            <a:off x="684212" y="170557"/>
            <a:ext cx="11255239" cy="6001643"/>
          </a:xfrm>
          <a:prstGeom prst="rect">
            <a:avLst/>
          </a:prstGeom>
        </p:spPr>
        <p:txBody>
          <a:bodyPr wrap="square">
            <a:spAutoFit/>
          </a:bodyPr>
          <a:lstStyle/>
          <a:p>
            <a:r>
              <a:rPr lang="ru-RU" sz="1600" b="1" dirty="0">
                <a:solidFill>
                  <a:srgbClr val="333333"/>
                </a:solidFill>
              </a:rPr>
              <a:t>ЦИКЛЫ И ВОЛНЫ КОНДРАТЬЕВА</a:t>
            </a:r>
            <a:endParaRPr lang="ru-RU" sz="1600" dirty="0">
              <a:solidFill>
                <a:srgbClr val="333333"/>
              </a:solidFill>
            </a:endParaRPr>
          </a:p>
          <a:p>
            <a:r>
              <a:rPr lang="ru-RU" sz="1600" dirty="0">
                <a:solidFill>
                  <a:srgbClr val="333333"/>
                </a:solidFill>
              </a:rPr>
              <a:t>Согласно теории Кондратьева, научно-техническая революция развивается волнообразно, с циклами протяжённостью примерно в 50 лет. К настоящему времени известно пять технологических укладов (волн).</a:t>
            </a:r>
          </a:p>
          <a:p>
            <a:r>
              <a:rPr lang="ru-RU" sz="1600" b="1" dirty="0">
                <a:solidFill>
                  <a:srgbClr val="333333"/>
                </a:solidFill>
              </a:rPr>
              <a:t>Первая волна (1785—1835)</a:t>
            </a:r>
            <a:r>
              <a:rPr lang="ru-RU" sz="1600" dirty="0">
                <a:solidFill>
                  <a:srgbClr val="333333"/>
                </a:solidFill>
              </a:rPr>
              <a:t> сформировала технологический уклад, основанный на новых технологиях в текстильной промышленности, использовании энергии воды.</a:t>
            </a:r>
          </a:p>
          <a:p>
            <a:r>
              <a:rPr lang="ru-RU" sz="1600" b="1" dirty="0">
                <a:solidFill>
                  <a:srgbClr val="333333"/>
                </a:solidFill>
              </a:rPr>
              <a:t>Вторая волна (1830—1890)</a:t>
            </a:r>
            <a:r>
              <a:rPr lang="ru-RU" sz="1600" dirty="0">
                <a:solidFill>
                  <a:srgbClr val="333333"/>
                </a:solidFill>
              </a:rPr>
              <a:t> — ускоренное развитие железнодорожного и водного транспорта на основе паровых машин, широкое внедрение паровых двигателей в промышленное производство.</a:t>
            </a:r>
          </a:p>
          <a:p>
            <a:r>
              <a:rPr lang="ru-RU" sz="1600" b="1" dirty="0">
                <a:solidFill>
                  <a:srgbClr val="333333"/>
                </a:solidFill>
              </a:rPr>
              <a:t>Третья волна (1880—1940)</a:t>
            </a:r>
            <a:r>
              <a:rPr lang="ru-RU" sz="1600" dirty="0">
                <a:solidFill>
                  <a:srgbClr val="333333"/>
                </a:solidFill>
              </a:rPr>
              <a:t> — использование в промышленном производстве электрической энергии, развитие тяжёлого машиностроения и электротехнической промышленности на основе использования стального проката, новых открытий в области химии. Распространение радиосвязи, телеграфа, развитие автомобильной промышленности. Образование крупных фирм, картелей, синдикатов и трестов. Господство монополий на рынках. Начало концентрации банковского и финансового капитала.</a:t>
            </a:r>
          </a:p>
          <a:p>
            <a:r>
              <a:rPr lang="ru-RU" sz="1600" b="1" dirty="0">
                <a:solidFill>
                  <a:srgbClr val="333333"/>
                </a:solidFill>
              </a:rPr>
              <a:t>Четвёртая волна (1930—1990)</a:t>
            </a:r>
            <a:r>
              <a:rPr lang="ru-RU" sz="1600" dirty="0">
                <a:solidFill>
                  <a:srgbClr val="333333"/>
                </a:solidFill>
              </a:rPr>
              <a:t> — формирование мирового уклада, основанного на дальнейшем развитии энергетики с использованием нефти и нефтепродуктов, газа, средств связи, новых синтетических материалов. Период массового производства автомобилей, тракторов, самолётов, различных видов вооружения, товаров народного потребления. Широкое распространение компьютеров и программных продуктов. Использование атомной энергии в военных и мирных целях. Конвейерные технологии становятся основой массовых производств. Образование транснациональных и межнациональных компаний, которые осуществляют прямые инвестиции в рынки различных стран.</a:t>
            </a:r>
          </a:p>
          <a:p>
            <a:r>
              <a:rPr lang="ru-RU" sz="1600" b="1" dirty="0">
                <a:solidFill>
                  <a:srgbClr val="333333"/>
                </a:solidFill>
              </a:rPr>
              <a:t>Пятая волна (1985—2035)</a:t>
            </a:r>
            <a:r>
              <a:rPr lang="ru-RU" sz="1600" dirty="0">
                <a:solidFill>
                  <a:srgbClr val="333333"/>
                </a:solidFill>
              </a:rPr>
              <a:t> опирается на достижения в области микроэлектроники, информатики, биотехнологии, генной инженерии, использования новых видов энергии, материалов, освоения космического пространства, спутниковой связи и т.п. Происходит переход от разрозненных фирм к единой сети крупных и мелких компаний, соединённых электронной сетью на основе интернета, осуществляющих тесное взаимодействие в области технологий, контроля качества продукции, планирования инноваций</a:t>
            </a:r>
            <a:r>
              <a:rPr lang="ru-RU" sz="1600" dirty="0" smtClean="0">
                <a:solidFill>
                  <a:srgbClr val="333333"/>
                </a:solidFill>
              </a:rPr>
              <a:t>.</a:t>
            </a:r>
            <a:endParaRPr lang="ru-RU" sz="1600" dirty="0">
              <a:solidFill>
                <a:srgbClr val="333333"/>
              </a:solidFill>
            </a:endParaRPr>
          </a:p>
        </p:txBody>
      </p:sp>
    </p:spTree>
    <p:extLst>
      <p:ext uri="{BB962C8B-B14F-4D97-AF65-F5344CB8AC3E}">
        <p14:creationId xmlns:p14="http://schemas.microsoft.com/office/powerpoint/2010/main" val="456343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1"/>
          </p:nvPr>
        </p:nvSpPr>
        <p:spPr/>
        <p:txBody>
          <a:bodyPr/>
          <a:lstStyle/>
          <a:p>
            <a:endParaRPr lang="ru-RU"/>
          </a:p>
        </p:txBody>
      </p:sp>
      <p:sp>
        <p:nvSpPr>
          <p:cNvPr id="3" name="Номер слайда 2"/>
          <p:cNvSpPr>
            <a:spLocks noGrp="1"/>
          </p:cNvSpPr>
          <p:nvPr>
            <p:ph type="sldNum" sz="quarter" idx="12"/>
          </p:nvPr>
        </p:nvSpPr>
        <p:spPr/>
        <p:txBody>
          <a:bodyPr/>
          <a:lstStyle/>
          <a:p>
            <a:fld id="{A4211F89-2E92-4E14-B032-14DE4A52F6A2}" type="slidenum">
              <a:rPr lang="ru-RU" sz="1200" smtClean="0"/>
              <a:t>32</a:t>
            </a:fld>
            <a:endParaRPr lang="ru-RU" sz="1200" dirty="0"/>
          </a:p>
        </p:txBody>
      </p:sp>
      <p:pic>
        <p:nvPicPr>
          <p:cNvPr id="1026" name="Picture 2" descr="Технологические уклады"/>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p:blipFill>
        <p:spPr bwMode="auto">
          <a:xfrm>
            <a:off x="684212" y="1423852"/>
            <a:ext cx="10198138" cy="5113474"/>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p:cNvPicPr>
            <a:picLocks noChangeAspect="1"/>
          </p:cNvPicPr>
          <p:nvPr/>
        </p:nvPicPr>
        <p:blipFill rotWithShape="1">
          <a:blip r:embed="rId4" cstate="print">
            <a:extLst>
              <a:ext uri="{28A0092B-C50C-407E-A947-70E740481C1C}">
                <a14:useLocalDpi xmlns:a14="http://schemas.microsoft.com/office/drawing/2010/main" val="0"/>
              </a:ext>
            </a:extLst>
          </a:blip>
          <a:srcRect t="7527"/>
          <a:stretch/>
        </p:blipFill>
        <p:spPr>
          <a:xfrm>
            <a:off x="684211" y="300445"/>
            <a:ext cx="7793345" cy="1123405"/>
          </a:xfrm>
          <a:prstGeom prst="rect">
            <a:avLst/>
          </a:prstGeom>
        </p:spPr>
      </p:pic>
    </p:spTree>
    <p:extLst>
      <p:ext uri="{BB962C8B-B14F-4D97-AF65-F5344CB8AC3E}">
        <p14:creationId xmlns:p14="http://schemas.microsoft.com/office/powerpoint/2010/main" val="38292677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fld id="{A4211F89-2E92-4E14-B032-14DE4A52F6A2}" type="slidenum">
              <a:rPr lang="ru-RU" sz="1200" smtClean="0"/>
              <a:t>33</a:t>
            </a:fld>
            <a:endParaRPr lang="ru-RU" sz="1200" dirty="0"/>
          </a:p>
        </p:txBody>
      </p:sp>
      <p:sp>
        <p:nvSpPr>
          <p:cNvPr id="4" name="Прямоугольник 3"/>
          <p:cNvSpPr/>
          <p:nvPr/>
        </p:nvSpPr>
        <p:spPr>
          <a:xfrm>
            <a:off x="368968" y="410761"/>
            <a:ext cx="11373853" cy="5909310"/>
          </a:xfrm>
          <a:prstGeom prst="rect">
            <a:avLst/>
          </a:prstGeom>
        </p:spPr>
        <p:txBody>
          <a:bodyPr wrap="square">
            <a:spAutoFit/>
          </a:bodyPr>
          <a:lstStyle/>
          <a:p>
            <a:pPr marL="285750" indent="-285750">
              <a:buFont typeface="Arial" panose="020B0604020202020204" pitchFamily="34" charset="0"/>
              <a:buChar char="•"/>
            </a:pPr>
            <a:r>
              <a:rPr lang="ru-RU" b="1" dirty="0">
                <a:solidFill>
                  <a:srgbClr val="333333"/>
                </a:solidFill>
                <a:latin typeface="Arial" panose="020B0604020202020204" pitchFamily="34" charset="0"/>
              </a:rPr>
              <a:t>СТРАТЕГИЯ ТЕХНОЛОГИЧЕСКОГО РАЗВИТИЯ РЕСПУБЛИКИ БЕЛАРУСЬ </a:t>
            </a:r>
            <a:endParaRPr lang="ru-RU" b="1" dirty="0" smtClean="0">
              <a:solidFill>
                <a:srgbClr val="333333"/>
              </a:solidFill>
              <a:latin typeface="Arial" panose="020B0604020202020204" pitchFamily="34" charset="0"/>
            </a:endParaRPr>
          </a:p>
          <a:p>
            <a:pPr marL="285750" indent="-285750">
              <a:buFont typeface="Arial" panose="020B0604020202020204" pitchFamily="34" charset="0"/>
              <a:buChar char="•"/>
            </a:pPr>
            <a:endParaRPr lang="ru-RU" b="1" dirty="0">
              <a:solidFill>
                <a:srgbClr val="333333"/>
              </a:solidFill>
              <a:latin typeface="Arial" panose="020B0604020202020204" pitchFamily="34" charset="0"/>
            </a:endParaRPr>
          </a:p>
          <a:p>
            <a:pPr marL="285750" indent="-285750">
              <a:buFont typeface="Arial" panose="020B0604020202020204" pitchFamily="34" charset="0"/>
              <a:buChar char="•"/>
            </a:pPr>
            <a:r>
              <a:rPr lang="ru-RU" b="1" cap="all" dirty="0" smtClean="0">
                <a:solidFill>
                  <a:srgbClr val="212529"/>
                </a:solidFill>
                <a:latin typeface="inherit"/>
              </a:rPr>
              <a:t>Методические </a:t>
            </a:r>
            <a:r>
              <a:rPr lang="ru-RU" b="1" cap="all" dirty="0">
                <a:solidFill>
                  <a:srgbClr val="212529"/>
                </a:solidFill>
                <a:latin typeface="inherit"/>
              </a:rPr>
              <a:t>рекомендации по отнесению технологий к V и VI технологическим </a:t>
            </a:r>
            <a:r>
              <a:rPr lang="ru-RU" b="1" cap="all" dirty="0" smtClean="0">
                <a:solidFill>
                  <a:srgbClr val="212529"/>
                </a:solidFill>
                <a:latin typeface="inherit"/>
              </a:rPr>
              <a:t>укладам </a:t>
            </a:r>
            <a:r>
              <a:rPr lang="ru-RU" b="1" cap="all" dirty="0">
                <a:solidFill>
                  <a:srgbClr val="212529"/>
                </a:solidFill>
                <a:latin typeface="-apple-system"/>
              </a:rPr>
              <a:t> </a:t>
            </a:r>
            <a:r>
              <a:rPr lang="ru-RU" dirty="0">
                <a:solidFill>
                  <a:srgbClr val="212529"/>
                </a:solidFill>
                <a:latin typeface="-apple-system"/>
              </a:rPr>
              <a:t>(утв. Приказом Государственного комитета по науке и технологиям Республики Беларусь от 6 июня 2017 г. N 166) </a:t>
            </a:r>
            <a:endParaRPr lang="ru-RU" dirty="0" smtClean="0">
              <a:solidFill>
                <a:srgbClr val="212529"/>
              </a:solidFill>
              <a:latin typeface="-apple-system"/>
            </a:endParaRPr>
          </a:p>
          <a:p>
            <a:endParaRPr lang="ru-RU" dirty="0" smtClean="0">
              <a:solidFill>
                <a:srgbClr val="212529"/>
              </a:solidFill>
              <a:latin typeface="-apple-system"/>
            </a:endParaRPr>
          </a:p>
          <a:p>
            <a:r>
              <a:rPr lang="ru-RU" dirty="0">
                <a:solidFill>
                  <a:schemeClr val="bg1"/>
                </a:solidFill>
              </a:rPr>
              <a:t>К V и VI технологическим укладам относятся технологии по следующим технологическим направлениям. </a:t>
            </a:r>
            <a:endParaRPr lang="ru-RU" dirty="0" smtClean="0">
              <a:solidFill>
                <a:schemeClr val="bg1"/>
              </a:solidFill>
            </a:endParaRPr>
          </a:p>
          <a:p>
            <a:endParaRPr lang="ru-RU" dirty="0" smtClean="0">
              <a:solidFill>
                <a:schemeClr val="bg1"/>
              </a:solidFill>
            </a:endParaRPr>
          </a:p>
          <a:p>
            <a:r>
              <a:rPr lang="ru-RU" dirty="0" smtClean="0">
                <a:solidFill>
                  <a:schemeClr val="bg1"/>
                </a:solidFill>
              </a:rPr>
              <a:t>3.1</a:t>
            </a:r>
            <a:r>
              <a:rPr lang="ru-RU" dirty="0">
                <a:solidFill>
                  <a:schemeClr val="bg1"/>
                </a:solidFill>
              </a:rPr>
              <a:t>. К V технологическому укладу: информационно-коммуникационные технологии; биотехнологии; технологии в области микро- и радиоэлектроники; технологии в области роботостроения и приборостроения; технологии в области вычислительной, оптико-волоконной техники и офисного оборудования; технологии производства медицинской техники и оказание высокотехнологичной медицинской помощи; технологии производства фармацевтической продукции; </a:t>
            </a:r>
            <a:r>
              <a:rPr lang="ru-RU" dirty="0" smtClean="0">
                <a:solidFill>
                  <a:schemeClr val="bg1"/>
                </a:solidFill>
              </a:rPr>
              <a:t>технологии </a:t>
            </a:r>
            <a:r>
              <a:rPr lang="ru-RU" dirty="0">
                <a:solidFill>
                  <a:schemeClr val="bg1"/>
                </a:solidFill>
              </a:rPr>
              <a:t>производства новых материалов с заданными свойствами; авиакосмические технологии; технологии в области атомной энергетики и возобновляемых источников энергии. </a:t>
            </a:r>
            <a:endParaRPr lang="ru-RU" dirty="0" smtClean="0">
              <a:solidFill>
                <a:schemeClr val="bg1"/>
              </a:solidFill>
            </a:endParaRPr>
          </a:p>
          <a:p>
            <a:endParaRPr lang="ru-RU" dirty="0" smtClean="0">
              <a:solidFill>
                <a:schemeClr val="bg1"/>
              </a:solidFill>
            </a:endParaRPr>
          </a:p>
          <a:p>
            <a:r>
              <a:rPr lang="ru-RU" dirty="0" smtClean="0">
                <a:solidFill>
                  <a:schemeClr val="bg1"/>
                </a:solidFill>
              </a:rPr>
              <a:t>3.2</a:t>
            </a:r>
            <a:r>
              <a:rPr lang="ru-RU" dirty="0">
                <a:solidFill>
                  <a:schemeClr val="bg1"/>
                </a:solidFill>
              </a:rPr>
              <a:t>. К VI технологическому укладу: </a:t>
            </a:r>
            <a:r>
              <a:rPr lang="ru-RU" dirty="0" err="1">
                <a:solidFill>
                  <a:schemeClr val="bg1"/>
                </a:solidFill>
              </a:rPr>
              <a:t>нанотехнологии</a:t>
            </a:r>
            <a:r>
              <a:rPr lang="ru-RU" dirty="0">
                <a:solidFill>
                  <a:schemeClr val="bg1"/>
                </a:solidFill>
              </a:rPr>
              <a:t>; генно-инженерные и клеточные технологии; технологии искусственного интеллекта; аддитивные технологии</a:t>
            </a:r>
            <a:endParaRPr lang="ru-RU" dirty="0" smtClean="0">
              <a:solidFill>
                <a:schemeClr val="bg1"/>
              </a:solidFill>
              <a:latin typeface="-apple-system"/>
            </a:endParaRPr>
          </a:p>
          <a:p>
            <a:pPr algn="just"/>
            <a:r>
              <a:rPr lang="ru-RU" dirty="0" smtClean="0">
                <a:solidFill>
                  <a:srgbClr val="212529"/>
                </a:solidFill>
                <a:latin typeface="-apple-system"/>
              </a:rPr>
              <a:t>.</a:t>
            </a:r>
            <a:endParaRPr lang="ru-RU" dirty="0">
              <a:solidFill>
                <a:srgbClr val="212529"/>
              </a:solidFill>
              <a:latin typeface="-apple-system"/>
            </a:endParaRPr>
          </a:p>
          <a:p>
            <a:endParaRPr lang="ru-RU" b="1" dirty="0">
              <a:solidFill>
                <a:srgbClr val="333333"/>
              </a:solidFill>
              <a:latin typeface="Arial" panose="020B0604020202020204" pitchFamily="34" charset="0"/>
            </a:endParaRPr>
          </a:p>
        </p:txBody>
      </p:sp>
    </p:spTree>
    <p:extLst>
      <p:ext uri="{BB962C8B-B14F-4D97-AF65-F5344CB8AC3E}">
        <p14:creationId xmlns:p14="http://schemas.microsoft.com/office/powerpoint/2010/main" val="1736414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Прямоугольник 1"/>
          <p:cNvSpPr>
            <a:spLocks noChangeArrowheads="1"/>
          </p:cNvSpPr>
          <p:nvPr/>
        </p:nvSpPr>
        <p:spPr bwMode="auto">
          <a:xfrm>
            <a:off x="496795" y="2303372"/>
            <a:ext cx="10698074"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ru-RU" altLang="ru-RU" sz="2000" b="1" u="sng" dirty="0">
              <a:solidFill>
                <a:schemeClr val="bg1"/>
              </a:solidFill>
            </a:endParaRPr>
          </a:p>
          <a:p>
            <a:r>
              <a:rPr lang="ru-RU" altLang="ru-RU" sz="2000" b="1" u="sng" dirty="0">
                <a:solidFill>
                  <a:schemeClr val="bg1"/>
                </a:solidFill>
                <a:latin typeface="Verdana" panose="020B0604030504040204" pitchFamily="34" charset="0"/>
                <a:ea typeface="Verdana" panose="020B0604030504040204" pitchFamily="34" charset="0"/>
                <a:cs typeface="Verdana" panose="020B0604030504040204" pitchFamily="34" charset="0"/>
              </a:rPr>
              <a:t>Концепция приемлемого риска </a:t>
            </a:r>
            <a:r>
              <a:rPr lang="ru-RU" altLang="ru-RU" sz="2000" u="sng" dirty="0">
                <a:solidFill>
                  <a:schemeClr val="bg1"/>
                </a:solidFill>
                <a:latin typeface="Verdana" panose="020B0604030504040204" pitchFamily="34" charset="0"/>
                <a:ea typeface="Verdana" panose="020B0604030504040204" pitchFamily="34" charset="0"/>
                <a:cs typeface="Verdana" panose="020B0604030504040204" pitchFamily="34" charset="0"/>
              </a:rPr>
              <a:t>заключается в обеспечении риска такого уровня опасности, который приемлет общество в данный период времени</a:t>
            </a:r>
          </a:p>
          <a:p>
            <a:endParaRPr lang="ru-RU" altLang="ru-RU" sz="2000" u="sng"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Ее основные положения :</a:t>
            </a:r>
          </a:p>
          <a:p>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любые объекты, процессы, явления потенциально опасны для человека.</a:t>
            </a:r>
          </a:p>
          <a:p>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 любая деятельность потенциально опасна для человека;</a:t>
            </a:r>
          </a:p>
          <a:p>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 ни в одном виде деятельности нельзя добиться абсолютной безопасности;</a:t>
            </a:r>
          </a:p>
          <a:p>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 безопасность любой системы может быть доступна с любой степенью вероятности (&lt;1</a:t>
            </a:r>
            <a:r>
              <a:rPr lang="ru-RU" alt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endPar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altLang="ru-RU" sz="2000" b="1" dirty="0">
                <a:solidFill>
                  <a:srgbClr val="000000"/>
                </a:solidFill>
              </a:rPr>
              <a:t>Приемлемый риск </a:t>
            </a:r>
            <a:r>
              <a:rPr lang="ru-RU" altLang="ru-RU" sz="2000" dirty="0">
                <a:solidFill>
                  <a:srgbClr val="000000"/>
                </a:solidFill>
              </a:rPr>
              <a:t>сочетает в себе технические, экономические, социальные и политические аспекты и представляет компромисс между показателем уровня безопасности и возможностью его достижения. </a:t>
            </a:r>
          </a:p>
          <a:p>
            <a:endPar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10243" name="Прямоугольник 2"/>
          <p:cNvSpPr>
            <a:spLocks noChangeArrowheads="1"/>
          </p:cNvSpPr>
          <p:nvPr/>
        </p:nvSpPr>
        <p:spPr bwMode="auto">
          <a:xfrm>
            <a:off x="496795" y="497742"/>
            <a:ext cx="10946268" cy="198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В современных условиях используется </a:t>
            </a:r>
            <a:r>
              <a:rPr lang="ru-RU" altLang="ru-RU" sz="2000" b="1" i="1" dirty="0">
                <a:solidFill>
                  <a:schemeClr val="bg1"/>
                </a:solidFill>
                <a:latin typeface="Verdana" panose="020B0604030504040204" pitchFamily="34" charset="0"/>
                <a:ea typeface="Verdana" panose="020B0604030504040204" pitchFamily="34" charset="0"/>
                <a:cs typeface="Verdana" panose="020B0604030504040204" pitchFamily="34" charset="0"/>
              </a:rPr>
              <a:t>концепция приемлемого  риска </a:t>
            </a:r>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основанная на принципе </a:t>
            </a:r>
            <a:r>
              <a:rPr lang="ru-RU" altLang="ru-RU" sz="2000" i="1" dirty="0">
                <a:solidFill>
                  <a:schemeClr val="bg1"/>
                </a:solidFill>
                <a:latin typeface="Verdana" panose="020B0604030504040204" pitchFamily="34" charset="0"/>
                <a:ea typeface="Verdana" panose="020B0604030504040204" pitchFamily="34" charset="0"/>
                <a:cs typeface="Verdana" panose="020B0604030504040204" pitchFamily="34" charset="0"/>
              </a:rPr>
              <a:t>предвидеть и предупредить</a:t>
            </a:r>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p>
          <a:p>
            <a:endPar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07000"/>
              </a:lnSpc>
            </a:pPr>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Эта концепция предусматривает возможность аварии и соответствующие меры по предотвращению ее возникновения и развития.</a:t>
            </a:r>
            <a:endParaRPr lang="ru-RU" altLang="ru-RU" sz="1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en-US" altLang="ru-RU" sz="2000" dirty="0">
              <a:solidFill>
                <a:schemeClr val="bg1"/>
              </a:solidFill>
            </a:endParaRPr>
          </a:p>
        </p:txBody>
      </p:sp>
      <p:sp>
        <p:nvSpPr>
          <p:cNvPr id="3" name="Номер слайда 2"/>
          <p:cNvSpPr>
            <a:spLocks noGrp="1"/>
          </p:cNvSpPr>
          <p:nvPr>
            <p:ph type="sldNum" sz="quarter" idx="12"/>
          </p:nvPr>
        </p:nvSpPr>
        <p:spPr>
          <a:xfrm>
            <a:off x="10911840" y="6087927"/>
            <a:ext cx="1142245" cy="669925"/>
          </a:xfrm>
        </p:spPr>
        <p:txBody>
          <a:bodyPr/>
          <a:lstStyle/>
          <a:p>
            <a:fld id="{A4211F89-2E92-4E14-B032-14DE4A52F6A2}" type="slidenum">
              <a:rPr lang="ru-RU" sz="1200" smtClean="0"/>
              <a:t>34</a:t>
            </a:fld>
            <a:endParaRPr lang="ru-RU" sz="1200" dirty="0"/>
          </a:p>
        </p:txBody>
      </p:sp>
    </p:spTree>
    <p:extLst>
      <p:ext uri="{BB962C8B-B14F-4D97-AF65-F5344CB8AC3E}">
        <p14:creationId xmlns:p14="http://schemas.microsoft.com/office/powerpoint/2010/main" val="29762928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Номер слайда 2"/>
          <p:cNvSpPr>
            <a:spLocks noGrp="1"/>
          </p:cNvSpPr>
          <p:nvPr>
            <p:ph type="sldNum" sz="quarter" idx="12"/>
          </p:nvPr>
        </p:nvSpPr>
        <p:spPr/>
        <p:txBody>
          <a:bodyPr/>
          <a:lstStyle/>
          <a:p>
            <a:fld id="{A4211F89-2E92-4E14-B032-14DE4A52F6A2}" type="slidenum">
              <a:rPr lang="ru-RU" sz="1200" smtClean="0"/>
              <a:t>35</a:t>
            </a:fld>
            <a:endParaRPr lang="ru-RU" sz="1200" dirty="0"/>
          </a:p>
        </p:txBody>
      </p:sp>
      <p:pic>
        <p:nvPicPr>
          <p:cNvPr id="2050" name="Picture 2" descr="Концепция приемлемого риска. Автор24 — интернет-биржа студенческих работ"/>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427747" y="169222"/>
            <a:ext cx="7350493" cy="591090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p:cNvSpPr/>
          <p:nvPr/>
        </p:nvSpPr>
        <p:spPr>
          <a:xfrm>
            <a:off x="786583" y="6174736"/>
            <a:ext cx="10225405" cy="584775"/>
          </a:xfrm>
          <a:prstGeom prst="rect">
            <a:avLst/>
          </a:prstGeom>
        </p:spPr>
        <p:txBody>
          <a:bodyPr wrap="square">
            <a:spAutoFit/>
          </a:bodyPr>
          <a:lstStyle/>
          <a:p>
            <a:pPr algn="just">
              <a:spcAft>
                <a:spcPts val="0"/>
              </a:spcAft>
            </a:pPr>
            <a:r>
              <a:rPr lang="ru-RU" sz="1600" dirty="0">
                <a:solidFill>
                  <a:schemeClr val="bg1"/>
                </a:solidFill>
                <a:cs typeface="Times New Roman" pitchFamily="18" charset="0"/>
              </a:rPr>
              <a:t>Максимально приемлемым уровнем индивидуального риска гибели обычно считается </a:t>
            </a:r>
            <a:r>
              <a:rPr lang="ru-RU" sz="1600" dirty="0">
                <a:solidFill>
                  <a:schemeClr val="bg1"/>
                </a:solidFill>
                <a:ea typeface="Calibri"/>
              </a:rPr>
              <a:t>10</a:t>
            </a:r>
            <a:r>
              <a:rPr lang="ru-RU" sz="1600" baseline="30000" dirty="0">
                <a:solidFill>
                  <a:schemeClr val="bg1"/>
                </a:solidFill>
                <a:ea typeface="Calibri"/>
              </a:rPr>
              <a:t>-6</a:t>
            </a:r>
            <a:r>
              <a:rPr lang="en-US" sz="1600" baseline="30000" dirty="0">
                <a:solidFill>
                  <a:schemeClr val="bg1"/>
                </a:solidFill>
                <a:ea typeface="Calibri"/>
              </a:rPr>
              <a:t>/</a:t>
            </a:r>
            <a:r>
              <a:rPr lang="ru-RU" sz="1600" dirty="0">
                <a:solidFill>
                  <a:schemeClr val="bg1"/>
                </a:solidFill>
                <a:ea typeface="Calibri"/>
              </a:rPr>
              <a:t>год. </a:t>
            </a:r>
            <a:r>
              <a:rPr lang="ru-RU" sz="1600" dirty="0">
                <a:solidFill>
                  <a:schemeClr val="bg1"/>
                </a:solidFill>
                <a:cs typeface="Times New Roman" pitchFamily="18" charset="0"/>
              </a:rPr>
              <a:t>Пренебрежительно малым считается индивидуальный риск гибели </a:t>
            </a:r>
            <a:r>
              <a:rPr lang="ru-RU" sz="1600" dirty="0">
                <a:solidFill>
                  <a:schemeClr val="bg1"/>
                </a:solidFill>
                <a:ea typeface="Calibri"/>
              </a:rPr>
              <a:t>10</a:t>
            </a:r>
            <a:r>
              <a:rPr lang="ru-RU" sz="1600" baseline="30000" dirty="0">
                <a:solidFill>
                  <a:schemeClr val="bg1"/>
                </a:solidFill>
                <a:ea typeface="Calibri"/>
              </a:rPr>
              <a:t>-8/</a:t>
            </a:r>
            <a:r>
              <a:rPr lang="ru-RU" sz="1600" dirty="0">
                <a:solidFill>
                  <a:schemeClr val="bg1"/>
                </a:solidFill>
                <a:ea typeface="Calibri"/>
              </a:rPr>
              <a:t>год. </a:t>
            </a:r>
            <a:endParaRPr lang="ru-RU" sz="1600" dirty="0">
              <a:solidFill>
                <a:schemeClr val="bg1"/>
              </a:solidFill>
              <a:cs typeface="Times New Roman" pitchFamily="18" charset="0"/>
            </a:endParaRPr>
          </a:p>
        </p:txBody>
      </p:sp>
    </p:spTree>
    <p:extLst>
      <p:ext uri="{BB962C8B-B14F-4D97-AF65-F5344CB8AC3E}">
        <p14:creationId xmlns:p14="http://schemas.microsoft.com/office/powerpoint/2010/main" val="3038386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68673" y="514608"/>
            <a:ext cx="8136584" cy="896181"/>
          </a:xfrm>
        </p:spPr>
        <p:txBody>
          <a:bodyPr>
            <a:normAutofit fontScale="90000"/>
          </a:bodyPr>
          <a:lstStyle/>
          <a:p>
            <a:pPr algn="ctr"/>
            <a:r>
              <a:rPr lang="en-US" sz="2200" b="1" dirty="0">
                <a:solidFill>
                  <a:schemeClr val="bg1"/>
                </a:solidFill>
              </a:rPr>
              <a:t>5</a:t>
            </a:r>
            <a:r>
              <a:rPr lang="en-US" sz="2200" b="1" dirty="0" smtClean="0">
                <a:solidFill>
                  <a:schemeClr val="bg1"/>
                </a:solidFill>
              </a:rPr>
              <a:t>. </a:t>
            </a:r>
            <a:r>
              <a:rPr lang="ru-RU" sz="2200" b="1" dirty="0" smtClean="0">
                <a:solidFill>
                  <a:schemeClr val="bg1"/>
                </a:solidFill>
              </a:rPr>
              <a:t>Принципы</a:t>
            </a:r>
            <a:r>
              <a:rPr lang="ru-RU" sz="2200" b="1" dirty="0">
                <a:solidFill>
                  <a:schemeClr val="bg1"/>
                </a:solidFill>
              </a:rPr>
              <a:t>, методы и средства обеспечения безопасности</a:t>
            </a:r>
            <a:r>
              <a:rPr lang="ru-RU" dirty="0">
                <a:solidFill>
                  <a:schemeClr val="bg1"/>
                </a:solidFill>
              </a:rPr>
              <a:t/>
            </a:r>
            <a:br>
              <a:rPr lang="ru-RU" dirty="0">
                <a:solidFill>
                  <a:schemeClr val="bg1"/>
                </a:solidFill>
              </a:rPr>
            </a:br>
            <a:endParaRPr lang="ru-RU" dirty="0">
              <a:solidFill>
                <a:schemeClr val="bg1"/>
              </a:solidFill>
            </a:endParaRPr>
          </a:p>
        </p:txBody>
      </p:sp>
      <p:sp>
        <p:nvSpPr>
          <p:cNvPr id="3" name="Объект 2"/>
          <p:cNvSpPr>
            <a:spLocks noGrp="1"/>
          </p:cNvSpPr>
          <p:nvPr>
            <p:ph idx="1"/>
          </p:nvPr>
        </p:nvSpPr>
        <p:spPr>
          <a:xfrm>
            <a:off x="1268673" y="1567543"/>
            <a:ext cx="9993085" cy="4470749"/>
          </a:xfrm>
        </p:spPr>
        <p:txBody>
          <a:bodyPr>
            <a:normAutofit fontScale="92500" lnSpcReduction="10000"/>
          </a:bodyPr>
          <a:lstStyle/>
          <a:p>
            <a:pPr marL="0" indent="0">
              <a:lnSpc>
                <a:spcPct val="110000"/>
              </a:lnSpc>
              <a:spcBef>
                <a:spcPts val="0"/>
              </a:spcBef>
              <a:spcAft>
                <a:spcPts val="0"/>
              </a:spcAft>
              <a:buNone/>
            </a:pPr>
            <a:r>
              <a:rPr lang="ru-RU" sz="2400" dirty="0" smtClean="0">
                <a:solidFill>
                  <a:schemeClr val="bg1"/>
                </a:solidFill>
                <a:latin typeface="+mj-lt"/>
              </a:rPr>
              <a:t> Принцип </a:t>
            </a:r>
            <a:r>
              <a:rPr lang="ru-RU" sz="2400" dirty="0">
                <a:solidFill>
                  <a:schemeClr val="bg1"/>
                </a:solidFill>
                <a:latin typeface="+mj-lt"/>
              </a:rPr>
              <a:t>- это идея, мысль, основное </a:t>
            </a:r>
            <a:r>
              <a:rPr lang="ru-RU" sz="2400" dirty="0" smtClean="0">
                <a:solidFill>
                  <a:schemeClr val="bg1"/>
                </a:solidFill>
                <a:latin typeface="+mj-lt"/>
              </a:rPr>
              <a:t>положение</a:t>
            </a:r>
            <a:endParaRPr lang="ru-RU" sz="2400" dirty="0">
              <a:solidFill>
                <a:schemeClr val="bg1"/>
              </a:solidFill>
              <a:latin typeface="+mj-lt"/>
            </a:endParaRPr>
          </a:p>
          <a:p>
            <a:pPr marL="0" indent="0">
              <a:lnSpc>
                <a:spcPct val="110000"/>
              </a:lnSpc>
              <a:spcBef>
                <a:spcPts val="0"/>
              </a:spcBef>
              <a:spcAft>
                <a:spcPts val="0"/>
              </a:spcAft>
              <a:buNone/>
            </a:pPr>
            <a:r>
              <a:rPr lang="ru-RU" sz="2400" dirty="0" smtClean="0">
                <a:solidFill>
                  <a:schemeClr val="bg1"/>
                </a:solidFill>
                <a:latin typeface="+mj-lt"/>
              </a:rPr>
              <a:t> Метод </a:t>
            </a:r>
            <a:r>
              <a:rPr lang="ru-RU" sz="2400" dirty="0">
                <a:solidFill>
                  <a:schemeClr val="bg1"/>
                </a:solidFill>
                <a:latin typeface="+mj-lt"/>
              </a:rPr>
              <a:t>- путь или способ достижения той или иной цели. </a:t>
            </a:r>
            <a:endParaRPr lang="ru-RU" sz="2400" dirty="0" smtClean="0">
              <a:solidFill>
                <a:schemeClr val="bg1"/>
              </a:solidFill>
              <a:latin typeface="+mj-lt"/>
            </a:endParaRPr>
          </a:p>
          <a:p>
            <a:pPr marL="0" indent="0">
              <a:lnSpc>
                <a:spcPct val="110000"/>
              </a:lnSpc>
              <a:spcBef>
                <a:spcPts val="0"/>
              </a:spcBef>
              <a:spcAft>
                <a:spcPts val="0"/>
              </a:spcAft>
              <a:buNone/>
            </a:pPr>
            <a:endParaRPr lang="ru-RU" sz="2400" dirty="0">
              <a:solidFill>
                <a:schemeClr val="bg1"/>
              </a:solidFill>
              <a:latin typeface="+mj-lt"/>
            </a:endParaRPr>
          </a:p>
          <a:p>
            <a:pPr marL="0" indent="0">
              <a:lnSpc>
                <a:spcPct val="110000"/>
              </a:lnSpc>
              <a:spcBef>
                <a:spcPts val="0"/>
              </a:spcBef>
              <a:spcAft>
                <a:spcPts val="0"/>
              </a:spcAft>
              <a:buNone/>
            </a:pPr>
            <a:r>
              <a:rPr lang="ru-RU" sz="2400" dirty="0">
                <a:solidFill>
                  <a:schemeClr val="bg1"/>
                </a:solidFill>
                <a:latin typeface="+mj-lt"/>
              </a:rPr>
              <a:t>Принципы обеспечения безопасности классифицируются по нескольким признакам</a:t>
            </a:r>
            <a:r>
              <a:rPr lang="ru-RU" sz="2400" dirty="0" smtClean="0">
                <a:solidFill>
                  <a:schemeClr val="bg1"/>
                </a:solidFill>
                <a:latin typeface="+mj-lt"/>
              </a:rPr>
              <a:t>:</a:t>
            </a:r>
            <a:endParaRPr lang="en-US" sz="2400" dirty="0" smtClean="0">
              <a:solidFill>
                <a:schemeClr val="bg1"/>
              </a:solidFill>
              <a:latin typeface="+mj-lt"/>
            </a:endParaRPr>
          </a:p>
          <a:p>
            <a:pPr marL="0" indent="0">
              <a:lnSpc>
                <a:spcPct val="110000"/>
              </a:lnSpc>
              <a:spcBef>
                <a:spcPts val="0"/>
              </a:spcBef>
              <a:spcAft>
                <a:spcPts val="0"/>
              </a:spcAft>
              <a:buNone/>
            </a:pPr>
            <a:endParaRPr lang="ru-RU" sz="2400" dirty="0">
              <a:solidFill>
                <a:schemeClr val="bg1"/>
              </a:solidFill>
              <a:latin typeface="+mj-lt"/>
            </a:endParaRPr>
          </a:p>
          <a:p>
            <a:pPr marL="0" indent="0">
              <a:spcBef>
                <a:spcPts val="0"/>
              </a:spcBef>
              <a:spcAft>
                <a:spcPts val="0"/>
              </a:spcAft>
              <a:buNone/>
            </a:pPr>
            <a:r>
              <a:rPr lang="ru-RU" sz="2400" b="1" dirty="0">
                <a:solidFill>
                  <a:schemeClr val="bg1"/>
                </a:solidFill>
                <a:latin typeface="+mj-lt"/>
              </a:rPr>
              <a:t>Ориентирующие</a:t>
            </a:r>
            <a:r>
              <a:rPr lang="ru-RU" sz="2400" i="1" dirty="0">
                <a:solidFill>
                  <a:schemeClr val="bg1"/>
                </a:solidFill>
                <a:latin typeface="+mj-lt"/>
              </a:rPr>
              <a:t> </a:t>
            </a:r>
            <a:r>
              <a:rPr lang="ru-RU" sz="2400" dirty="0">
                <a:solidFill>
                  <a:schemeClr val="bg1"/>
                </a:solidFill>
                <a:latin typeface="+mj-lt"/>
              </a:rPr>
              <a:t>(активность оператора, его замена, ликвидация </a:t>
            </a:r>
            <a:r>
              <a:rPr lang="ru-RU" sz="2400" dirty="0" smtClean="0">
                <a:solidFill>
                  <a:schemeClr val="bg1"/>
                </a:solidFill>
                <a:latin typeface="+mj-lt"/>
              </a:rPr>
              <a:t>и</a:t>
            </a:r>
            <a:r>
              <a:rPr lang="en-US" sz="2400" dirty="0" smtClean="0">
                <a:solidFill>
                  <a:schemeClr val="bg1"/>
                </a:solidFill>
                <a:latin typeface="+mj-lt"/>
              </a:rPr>
              <a:t>/</a:t>
            </a:r>
            <a:r>
              <a:rPr lang="ru-RU" sz="2400" dirty="0" smtClean="0">
                <a:solidFill>
                  <a:schemeClr val="bg1"/>
                </a:solidFill>
                <a:latin typeface="+mj-lt"/>
              </a:rPr>
              <a:t>или </a:t>
            </a:r>
            <a:r>
              <a:rPr lang="ru-RU" sz="2400" dirty="0">
                <a:solidFill>
                  <a:schemeClr val="bg1"/>
                </a:solidFill>
                <a:latin typeface="+mj-lt"/>
              </a:rPr>
              <a:t>снижение опасности)</a:t>
            </a:r>
          </a:p>
          <a:p>
            <a:pPr marL="0" indent="0">
              <a:spcBef>
                <a:spcPts val="0"/>
              </a:spcBef>
              <a:spcAft>
                <a:spcPts val="0"/>
              </a:spcAft>
              <a:buNone/>
            </a:pPr>
            <a:r>
              <a:rPr lang="ru-RU" sz="2400" b="1" dirty="0">
                <a:solidFill>
                  <a:schemeClr val="bg1"/>
                </a:solidFill>
                <a:latin typeface="+mj-lt"/>
              </a:rPr>
              <a:t>Технические</a:t>
            </a:r>
            <a:r>
              <a:rPr lang="ru-RU" sz="2400" dirty="0">
                <a:solidFill>
                  <a:schemeClr val="bg1"/>
                </a:solidFill>
                <a:latin typeface="+mj-lt"/>
              </a:rPr>
              <a:t> (принцип блокировки, защиты расстоянием, экранирования, фильтрации)</a:t>
            </a:r>
          </a:p>
          <a:p>
            <a:pPr marL="0" indent="0">
              <a:spcBef>
                <a:spcPts val="0"/>
              </a:spcBef>
              <a:spcAft>
                <a:spcPts val="0"/>
              </a:spcAft>
              <a:buNone/>
            </a:pPr>
            <a:r>
              <a:rPr lang="ru-RU" sz="2400" b="1" dirty="0">
                <a:solidFill>
                  <a:schemeClr val="bg1"/>
                </a:solidFill>
                <a:latin typeface="+mj-lt"/>
              </a:rPr>
              <a:t>Организационные</a:t>
            </a:r>
            <a:r>
              <a:rPr lang="ru-RU" sz="2400" dirty="0">
                <a:solidFill>
                  <a:schemeClr val="bg1"/>
                </a:solidFill>
                <a:latin typeface="+mj-lt"/>
              </a:rPr>
              <a:t> (защита временем, информации, нормирования, эргономичности, подбора кадров)</a:t>
            </a:r>
          </a:p>
          <a:p>
            <a:pPr marL="0" indent="0">
              <a:spcBef>
                <a:spcPts val="0"/>
              </a:spcBef>
              <a:spcAft>
                <a:spcPts val="0"/>
              </a:spcAft>
              <a:buNone/>
            </a:pPr>
            <a:r>
              <a:rPr lang="ru-RU" sz="2400" b="1" dirty="0">
                <a:solidFill>
                  <a:schemeClr val="bg1"/>
                </a:solidFill>
                <a:latin typeface="+mj-lt"/>
              </a:rPr>
              <a:t>Управленческие</a:t>
            </a:r>
            <a:r>
              <a:rPr lang="ru-RU" sz="2400" dirty="0">
                <a:solidFill>
                  <a:schemeClr val="bg1"/>
                </a:solidFill>
                <a:latin typeface="+mj-lt"/>
              </a:rPr>
              <a:t> (контроля, стимулирования и др.)</a:t>
            </a:r>
          </a:p>
          <a:p>
            <a:endParaRPr lang="ru-RU" dirty="0"/>
          </a:p>
        </p:txBody>
      </p:sp>
    </p:spTree>
    <p:extLst>
      <p:ext uri="{BB962C8B-B14F-4D97-AF65-F5344CB8AC3E}">
        <p14:creationId xmlns:p14="http://schemas.microsoft.com/office/powerpoint/2010/main" val="13776251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18455" y="561471"/>
            <a:ext cx="10224851" cy="1507067"/>
          </a:xfrm>
        </p:spPr>
        <p:txBody>
          <a:bodyPr>
            <a:normAutofit/>
          </a:bodyPr>
          <a:lstStyle/>
          <a:p>
            <a:pPr algn="ctr"/>
            <a:r>
              <a:rPr lang="ru-RU" sz="2000" b="1" dirty="0">
                <a:solidFill>
                  <a:schemeClr val="bg1"/>
                </a:solidFill>
              </a:rPr>
              <a:t>Обеспечение безопасности </a:t>
            </a:r>
            <a:r>
              <a:rPr lang="ru-RU" sz="2000" b="1" dirty="0" smtClean="0">
                <a:solidFill>
                  <a:schemeClr val="bg1"/>
                </a:solidFill>
              </a:rPr>
              <a:t/>
            </a:r>
            <a:br>
              <a:rPr lang="ru-RU" sz="2000" b="1" dirty="0" smtClean="0">
                <a:solidFill>
                  <a:schemeClr val="bg1"/>
                </a:solidFill>
              </a:rPr>
            </a:br>
            <a:r>
              <a:rPr lang="ru-RU" sz="2000" dirty="0" smtClean="0">
                <a:solidFill>
                  <a:schemeClr val="bg1"/>
                </a:solidFill>
              </a:rPr>
              <a:t>может </a:t>
            </a:r>
            <a:r>
              <a:rPr lang="ru-RU" sz="2000" dirty="0">
                <a:solidFill>
                  <a:schemeClr val="bg1"/>
                </a:solidFill>
              </a:rPr>
              <a:t>быть достигнуто реализацией трех основных методов:</a:t>
            </a:r>
          </a:p>
        </p:txBody>
      </p:sp>
      <p:sp>
        <p:nvSpPr>
          <p:cNvPr id="3" name="Объект 2"/>
          <p:cNvSpPr>
            <a:spLocks noGrp="1"/>
          </p:cNvSpPr>
          <p:nvPr>
            <p:ph idx="1"/>
          </p:nvPr>
        </p:nvSpPr>
        <p:spPr>
          <a:xfrm>
            <a:off x="718455" y="2243916"/>
            <a:ext cx="10084529" cy="4274450"/>
          </a:xfrm>
        </p:spPr>
        <p:txBody>
          <a:bodyPr>
            <a:normAutofit fontScale="92500"/>
          </a:bodyPr>
          <a:lstStyle/>
          <a:p>
            <a:pPr>
              <a:lnSpc>
                <a:spcPct val="110000"/>
              </a:lnSpc>
              <a:spcBef>
                <a:spcPts val="0"/>
              </a:spcBef>
              <a:spcAft>
                <a:spcPts val="0"/>
              </a:spcAft>
            </a:pPr>
            <a:r>
              <a:rPr lang="ru-RU" sz="2400" b="1" dirty="0" smtClean="0">
                <a:solidFill>
                  <a:schemeClr val="bg1"/>
                </a:solidFill>
                <a:latin typeface="+mj-lt"/>
              </a:rPr>
              <a:t>Метод </a:t>
            </a:r>
            <a:r>
              <a:rPr lang="ru-RU" sz="2400" b="1" dirty="0">
                <a:solidFill>
                  <a:schemeClr val="bg1"/>
                </a:solidFill>
                <a:latin typeface="+mj-lt"/>
              </a:rPr>
              <a:t>А</a:t>
            </a:r>
            <a:r>
              <a:rPr lang="ru-RU" sz="2400" dirty="0">
                <a:solidFill>
                  <a:schemeClr val="bg1"/>
                </a:solidFill>
                <a:latin typeface="+mj-lt"/>
              </a:rPr>
              <a:t> состоит в пространственном разделении рабочей зоны, где находится человек в процессе деятельности (гомосфера), и пространства, в котором постоянно или периодически возникают опасности (</a:t>
            </a:r>
            <a:r>
              <a:rPr lang="ru-RU" sz="2400" dirty="0" err="1">
                <a:solidFill>
                  <a:schemeClr val="bg1"/>
                </a:solidFill>
                <a:latin typeface="+mj-lt"/>
              </a:rPr>
              <a:t>ноксосфера</a:t>
            </a:r>
            <a:r>
              <a:rPr lang="ru-RU" sz="2400" dirty="0">
                <a:solidFill>
                  <a:schemeClr val="bg1"/>
                </a:solidFill>
                <a:latin typeface="+mj-lt"/>
              </a:rPr>
              <a:t>).</a:t>
            </a:r>
          </a:p>
          <a:p>
            <a:pPr>
              <a:lnSpc>
                <a:spcPct val="110000"/>
              </a:lnSpc>
              <a:spcBef>
                <a:spcPts val="0"/>
              </a:spcBef>
              <a:spcAft>
                <a:spcPts val="0"/>
              </a:spcAft>
            </a:pPr>
            <a:r>
              <a:rPr lang="ru-RU" sz="2400" b="1" dirty="0">
                <a:solidFill>
                  <a:schemeClr val="bg1"/>
                </a:solidFill>
                <a:latin typeface="+mj-lt"/>
              </a:rPr>
              <a:t>Метод Б</a:t>
            </a:r>
            <a:r>
              <a:rPr lang="ru-RU" sz="2400" dirty="0">
                <a:solidFill>
                  <a:schemeClr val="bg1"/>
                </a:solidFill>
                <a:latin typeface="+mj-lt"/>
              </a:rPr>
              <a:t> заключается в нормализации </a:t>
            </a:r>
            <a:r>
              <a:rPr lang="ru-RU" sz="2400" dirty="0" err="1">
                <a:solidFill>
                  <a:schemeClr val="bg1"/>
                </a:solidFill>
                <a:latin typeface="+mj-lt"/>
              </a:rPr>
              <a:t>ноксосферы</a:t>
            </a:r>
            <a:r>
              <a:rPr lang="ru-RU" sz="2400" dirty="0">
                <a:solidFill>
                  <a:schemeClr val="bg1"/>
                </a:solidFill>
                <a:latin typeface="+mj-lt"/>
              </a:rPr>
              <a:t> путем исключения опасностей, используя комплекс средств защиты.</a:t>
            </a:r>
          </a:p>
          <a:p>
            <a:pPr>
              <a:lnSpc>
                <a:spcPct val="110000"/>
              </a:lnSpc>
              <a:spcBef>
                <a:spcPts val="0"/>
              </a:spcBef>
              <a:spcAft>
                <a:spcPts val="0"/>
              </a:spcAft>
            </a:pPr>
            <a:r>
              <a:rPr lang="ru-RU" sz="2400" b="1" dirty="0">
                <a:solidFill>
                  <a:schemeClr val="bg1"/>
                </a:solidFill>
                <a:latin typeface="+mj-lt"/>
              </a:rPr>
              <a:t>Метод В</a:t>
            </a:r>
            <a:r>
              <a:rPr lang="ru-RU" sz="2400" dirty="0">
                <a:solidFill>
                  <a:schemeClr val="bg1"/>
                </a:solidFill>
                <a:latin typeface="+mj-lt"/>
              </a:rPr>
              <a:t> включает систему приемов и средств, направленных на адаптацию человека к соответствующей среде и повышению его защищенности (обучение, профессиональный отбор и др</a:t>
            </a:r>
            <a:r>
              <a:rPr lang="ru-RU" sz="2400" dirty="0" smtClean="0">
                <a:solidFill>
                  <a:schemeClr val="bg1"/>
                </a:solidFill>
                <a:latin typeface="+mj-lt"/>
              </a:rPr>
              <a:t>.)</a:t>
            </a:r>
            <a:endParaRPr lang="en-US" sz="2400" dirty="0" smtClean="0">
              <a:solidFill>
                <a:schemeClr val="bg1"/>
              </a:solidFill>
              <a:latin typeface="+mj-lt"/>
            </a:endParaRPr>
          </a:p>
          <a:p>
            <a:pPr>
              <a:lnSpc>
                <a:spcPct val="110000"/>
              </a:lnSpc>
              <a:spcBef>
                <a:spcPts val="0"/>
              </a:spcBef>
              <a:spcAft>
                <a:spcPts val="0"/>
              </a:spcAft>
            </a:pPr>
            <a:endParaRPr lang="ru-RU" sz="2400" dirty="0">
              <a:solidFill>
                <a:schemeClr val="bg1"/>
              </a:solidFill>
              <a:latin typeface="+mj-lt"/>
            </a:endParaRPr>
          </a:p>
          <a:p>
            <a:pPr marL="0" indent="0">
              <a:lnSpc>
                <a:spcPct val="110000"/>
              </a:lnSpc>
              <a:spcBef>
                <a:spcPts val="0"/>
              </a:spcBef>
              <a:spcAft>
                <a:spcPts val="0"/>
              </a:spcAft>
              <a:buNone/>
            </a:pPr>
            <a:r>
              <a:rPr lang="ru-RU" sz="2400" i="1" dirty="0">
                <a:solidFill>
                  <a:schemeClr val="bg1"/>
                </a:solidFill>
                <a:latin typeface="+mj-lt"/>
              </a:rPr>
              <a:t>На практике для решения вопросов безопасности используется комбинация этих методов.</a:t>
            </a:r>
            <a:endParaRPr lang="ru-RU" sz="2400" dirty="0">
              <a:solidFill>
                <a:schemeClr val="bg1"/>
              </a:solidFill>
              <a:latin typeface="+mj-lt"/>
            </a:endParaRPr>
          </a:p>
          <a:p>
            <a:endParaRPr lang="ru-RU" dirty="0"/>
          </a:p>
        </p:txBody>
      </p:sp>
    </p:spTree>
    <p:extLst>
      <p:ext uri="{BB962C8B-B14F-4D97-AF65-F5344CB8AC3E}">
        <p14:creationId xmlns:p14="http://schemas.microsoft.com/office/powerpoint/2010/main" val="26655210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705395" y="1502229"/>
            <a:ext cx="10110651" cy="4833257"/>
          </a:xfrm>
        </p:spPr>
        <p:txBody>
          <a:bodyPr>
            <a:normAutofit fontScale="77500" lnSpcReduction="20000"/>
          </a:bodyPr>
          <a:lstStyle/>
          <a:p>
            <a:pPr marL="0" indent="0" algn="just">
              <a:lnSpc>
                <a:spcPct val="120000"/>
              </a:lnSpc>
              <a:spcBef>
                <a:spcPts val="0"/>
              </a:spcBef>
              <a:spcAft>
                <a:spcPts val="0"/>
              </a:spcAft>
              <a:buNone/>
            </a:pPr>
            <a:r>
              <a:rPr lang="ru-RU" sz="2900" b="1" spc="-10" dirty="0">
                <a:solidFill>
                  <a:prstClr val="black"/>
                </a:solidFill>
                <a:latin typeface="+mj-lt"/>
                <a:ea typeface="Calibri"/>
                <a:cs typeface="Times New Roman"/>
              </a:rPr>
              <a:t>Управление риском </a:t>
            </a:r>
            <a:r>
              <a:rPr lang="ru-RU" sz="2900" spc="-10" dirty="0">
                <a:solidFill>
                  <a:prstClr val="black"/>
                </a:solidFill>
                <a:latin typeface="+mj-lt"/>
                <a:ea typeface="Calibri"/>
                <a:cs typeface="Times New Roman"/>
              </a:rPr>
              <a:t>- разработка рекомендаций по уменьшению уровня риска в случае, если степень риска выше приемлемой. </a:t>
            </a:r>
            <a:endParaRPr lang="en-US" sz="2900" spc="-10" dirty="0" smtClean="0">
              <a:solidFill>
                <a:prstClr val="black"/>
              </a:solidFill>
              <a:latin typeface="+mj-lt"/>
              <a:ea typeface="Calibri"/>
              <a:cs typeface="Times New Roman"/>
            </a:endParaRPr>
          </a:p>
          <a:p>
            <a:pPr marL="0" indent="0" algn="just">
              <a:lnSpc>
                <a:spcPct val="120000"/>
              </a:lnSpc>
              <a:spcBef>
                <a:spcPts val="0"/>
              </a:spcBef>
              <a:spcAft>
                <a:spcPts val="0"/>
              </a:spcAft>
              <a:buNone/>
            </a:pPr>
            <a:endParaRPr lang="ru-RU" sz="2900" spc="-10" dirty="0" smtClean="0">
              <a:solidFill>
                <a:prstClr val="black"/>
              </a:solidFill>
              <a:latin typeface="+mj-lt"/>
              <a:ea typeface="Calibri"/>
              <a:cs typeface="Times New Roman"/>
            </a:endParaRPr>
          </a:p>
          <a:p>
            <a:pPr marL="0" indent="0" algn="just">
              <a:lnSpc>
                <a:spcPct val="120000"/>
              </a:lnSpc>
              <a:spcBef>
                <a:spcPts val="0"/>
              </a:spcBef>
              <a:spcAft>
                <a:spcPts val="0"/>
              </a:spcAft>
              <a:buNone/>
            </a:pPr>
            <a:r>
              <a:rPr lang="ru-RU" sz="2900" spc="-10" dirty="0" smtClean="0">
                <a:solidFill>
                  <a:prstClr val="black"/>
                </a:solidFill>
                <a:latin typeface="+mj-lt"/>
                <a:ea typeface="Calibri"/>
                <a:cs typeface="Times New Roman"/>
              </a:rPr>
              <a:t>Для </a:t>
            </a:r>
            <a:r>
              <a:rPr lang="ru-RU" sz="2900" spc="-10" dirty="0">
                <a:solidFill>
                  <a:prstClr val="black"/>
                </a:solidFill>
                <a:latin typeface="+mj-lt"/>
                <a:ea typeface="Calibri"/>
                <a:cs typeface="Times New Roman"/>
              </a:rPr>
              <a:t>этого выполняются: прогноз рисков, выявление влияющих факторов, выбор оптимального варианта снижения рисков. </a:t>
            </a:r>
            <a:endParaRPr lang="en-US" sz="2900" spc="-10" dirty="0" smtClean="0">
              <a:solidFill>
                <a:prstClr val="black"/>
              </a:solidFill>
              <a:latin typeface="+mj-lt"/>
              <a:ea typeface="Calibri"/>
              <a:cs typeface="Times New Roman"/>
            </a:endParaRPr>
          </a:p>
          <a:p>
            <a:pPr marL="0" indent="450215" algn="just">
              <a:lnSpc>
                <a:spcPct val="120000"/>
              </a:lnSpc>
              <a:spcBef>
                <a:spcPts val="0"/>
              </a:spcBef>
              <a:spcAft>
                <a:spcPts val="0"/>
              </a:spcAft>
            </a:pPr>
            <a:endParaRPr lang="en-US" sz="2900" spc="-10" dirty="0">
              <a:solidFill>
                <a:prstClr val="black"/>
              </a:solidFill>
              <a:latin typeface="+mj-lt"/>
              <a:ea typeface="Calibri"/>
              <a:cs typeface="Times New Roman"/>
            </a:endParaRPr>
          </a:p>
          <a:p>
            <a:pPr marL="0">
              <a:lnSpc>
                <a:spcPct val="120000"/>
              </a:lnSpc>
              <a:spcBef>
                <a:spcPts val="0"/>
              </a:spcBef>
              <a:spcAft>
                <a:spcPts val="0"/>
              </a:spcAft>
            </a:pPr>
            <a:r>
              <a:rPr lang="ru-RU" sz="2900" dirty="0" smtClean="0">
                <a:solidFill>
                  <a:schemeClr val="bg1"/>
                </a:solidFill>
                <a:latin typeface="+mj-lt"/>
              </a:rPr>
              <a:t>Управление </a:t>
            </a:r>
            <a:r>
              <a:rPr lang="ru-RU" sz="2900" dirty="0">
                <a:solidFill>
                  <a:schemeClr val="bg1"/>
                </a:solidFill>
                <a:latin typeface="+mj-lt"/>
              </a:rPr>
              <a:t>риском достигается:                               </a:t>
            </a:r>
          </a:p>
          <a:p>
            <a:pPr marL="0">
              <a:lnSpc>
                <a:spcPct val="120000"/>
              </a:lnSpc>
              <a:spcBef>
                <a:spcPts val="0"/>
              </a:spcBef>
              <a:spcAft>
                <a:spcPts val="0"/>
              </a:spcAft>
            </a:pPr>
            <a:r>
              <a:rPr lang="ru-RU" sz="2900" dirty="0">
                <a:solidFill>
                  <a:schemeClr val="bg1"/>
                </a:solidFill>
                <a:latin typeface="+mj-lt"/>
              </a:rPr>
              <a:t>1) совершенствованием технических систем и объектов; </a:t>
            </a:r>
          </a:p>
          <a:p>
            <a:pPr marL="0">
              <a:lnSpc>
                <a:spcPct val="120000"/>
              </a:lnSpc>
              <a:spcBef>
                <a:spcPts val="0"/>
              </a:spcBef>
              <a:spcAft>
                <a:spcPts val="0"/>
              </a:spcAft>
            </a:pPr>
            <a:r>
              <a:rPr lang="ru-RU" sz="2900" dirty="0">
                <a:solidFill>
                  <a:schemeClr val="bg1"/>
                </a:solidFill>
                <a:latin typeface="+mj-lt"/>
              </a:rPr>
              <a:t>2) подготовкой персонала;</a:t>
            </a:r>
          </a:p>
          <a:p>
            <a:pPr marL="0">
              <a:lnSpc>
                <a:spcPct val="120000"/>
              </a:lnSpc>
              <a:spcBef>
                <a:spcPts val="0"/>
              </a:spcBef>
              <a:spcAft>
                <a:spcPts val="0"/>
              </a:spcAft>
            </a:pPr>
            <a:r>
              <a:rPr lang="ru-RU" sz="2900" dirty="0">
                <a:solidFill>
                  <a:schemeClr val="bg1"/>
                </a:solidFill>
                <a:latin typeface="+mj-lt"/>
              </a:rPr>
              <a:t>3) ликвидацией последствий.</a:t>
            </a:r>
          </a:p>
          <a:p>
            <a:pPr marL="0">
              <a:lnSpc>
                <a:spcPct val="120000"/>
              </a:lnSpc>
              <a:spcBef>
                <a:spcPts val="0"/>
              </a:spcBef>
              <a:spcAft>
                <a:spcPts val="0"/>
              </a:spcAft>
            </a:pPr>
            <a:endParaRPr lang="ru-RU" altLang="ru-RU" sz="2900" dirty="0" smtClean="0">
              <a:solidFill>
                <a:srgbClr val="000000"/>
              </a:solidFill>
              <a:latin typeface="+mj-lt"/>
            </a:endParaRPr>
          </a:p>
          <a:p>
            <a:pPr marL="0">
              <a:lnSpc>
                <a:spcPct val="120000"/>
              </a:lnSpc>
              <a:spcBef>
                <a:spcPts val="0"/>
              </a:spcBef>
              <a:spcAft>
                <a:spcPts val="0"/>
              </a:spcAft>
            </a:pPr>
            <a:r>
              <a:rPr lang="ru-RU" altLang="ru-RU" sz="2900" dirty="0" smtClean="0">
                <a:solidFill>
                  <a:srgbClr val="000000"/>
                </a:solidFill>
                <a:latin typeface="+mj-lt"/>
              </a:rPr>
              <a:t>В </a:t>
            </a:r>
            <a:r>
              <a:rPr lang="ru-RU" altLang="ru-RU" sz="2900" dirty="0">
                <a:solidFill>
                  <a:srgbClr val="000000"/>
                </a:solidFill>
                <a:latin typeface="+mj-lt"/>
              </a:rPr>
              <a:t>основе управления риском лежит </a:t>
            </a:r>
          </a:p>
          <a:p>
            <a:pPr marL="0">
              <a:lnSpc>
                <a:spcPct val="110000"/>
              </a:lnSpc>
              <a:spcBef>
                <a:spcPts val="0"/>
              </a:spcBef>
              <a:spcAft>
                <a:spcPts val="1200"/>
              </a:spcAft>
            </a:pPr>
            <a:r>
              <a:rPr lang="ru-RU" altLang="ru-RU" sz="2900" b="1" u="sng" dirty="0">
                <a:solidFill>
                  <a:srgbClr val="000000"/>
                </a:solidFill>
                <a:latin typeface="+mj-lt"/>
              </a:rPr>
              <a:t>метод сравнения затрат и получаемого эффекта от снижения риска. </a:t>
            </a:r>
          </a:p>
          <a:p>
            <a:pPr marL="0">
              <a:lnSpc>
                <a:spcPct val="120000"/>
              </a:lnSpc>
              <a:spcBef>
                <a:spcPts val="0"/>
              </a:spcBef>
              <a:spcAft>
                <a:spcPts val="1200"/>
              </a:spcAft>
            </a:pPr>
            <a:endParaRPr lang="ru-RU" altLang="ru-RU" sz="2800" u="sng" dirty="0">
              <a:solidFill>
                <a:srgbClr val="000000"/>
              </a:solidFill>
            </a:endParaRPr>
          </a:p>
          <a:p>
            <a:pPr indent="450215" algn="just">
              <a:lnSpc>
                <a:spcPct val="115000"/>
              </a:lnSpc>
            </a:pPr>
            <a:endParaRPr lang="ru-RU" sz="2800" spc="-10" dirty="0">
              <a:solidFill>
                <a:prstClr val="black"/>
              </a:solidFill>
              <a:latin typeface="Times New Roman"/>
              <a:ea typeface="Calibri"/>
              <a:cs typeface="Times New Roman"/>
            </a:endParaRPr>
          </a:p>
          <a:p>
            <a:endParaRPr lang="ru-RU" dirty="0"/>
          </a:p>
        </p:txBody>
      </p:sp>
    </p:spTree>
    <p:extLst>
      <p:ext uri="{BB962C8B-B14F-4D97-AF65-F5344CB8AC3E}">
        <p14:creationId xmlns:p14="http://schemas.microsoft.com/office/powerpoint/2010/main" val="20156087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77516" y="333137"/>
            <a:ext cx="11277600" cy="6524863"/>
          </a:xfrm>
          <a:prstGeom prst="rect">
            <a:avLst/>
          </a:prstGeom>
        </p:spPr>
        <p:txBody>
          <a:bodyPr wrap="square">
            <a:spAutoFit/>
          </a:bodyPr>
          <a:lstStyle/>
          <a:p>
            <a:r>
              <a:rPr lang="ru-RU" sz="1200" dirty="0" smtClean="0">
                <a:solidFill>
                  <a:srgbClr val="3B3E45"/>
                </a:solidFill>
                <a:latin typeface="Roboto"/>
              </a:rPr>
              <a:t>УТВЕРЖДЕНО  </a:t>
            </a:r>
            <a:r>
              <a:rPr lang="ru-RU" sz="1200" dirty="0">
                <a:solidFill>
                  <a:srgbClr val="3B3E45"/>
                </a:solidFill>
                <a:latin typeface="Roboto"/>
              </a:rPr>
              <a:t>               9 ноября 2010 г. №575</a:t>
            </a:r>
            <a:r>
              <a:rPr lang="ru-RU" sz="2400" dirty="0"/>
              <a:t/>
            </a:r>
            <a:br>
              <a:rPr lang="ru-RU" sz="2400" dirty="0"/>
            </a:br>
            <a:r>
              <a:rPr lang="ru-RU" sz="2000" b="1" dirty="0" smtClean="0">
                <a:solidFill>
                  <a:srgbClr val="3B3E45"/>
                </a:solidFill>
                <a:latin typeface="Roboto"/>
              </a:rPr>
              <a:t>КОНЦЕПЦИЯ</a:t>
            </a:r>
            <a:r>
              <a:rPr lang="ru-RU" sz="2000" dirty="0"/>
              <a:t/>
            </a:r>
            <a:br>
              <a:rPr lang="ru-RU" sz="2000" dirty="0"/>
            </a:br>
            <a:r>
              <a:rPr lang="ru-RU" sz="2000" b="1" dirty="0">
                <a:solidFill>
                  <a:srgbClr val="3B3E45"/>
                </a:solidFill>
                <a:latin typeface="Roboto"/>
              </a:rPr>
              <a:t>национальной безопасности</a:t>
            </a:r>
            <a:r>
              <a:rPr lang="ru-RU" sz="2000" dirty="0"/>
              <a:t/>
            </a:r>
            <a:br>
              <a:rPr lang="ru-RU" sz="2000" dirty="0"/>
            </a:br>
            <a:r>
              <a:rPr lang="ru-RU" sz="2000" b="1" dirty="0">
                <a:solidFill>
                  <a:srgbClr val="3B3E45"/>
                </a:solidFill>
                <a:latin typeface="Roboto"/>
              </a:rPr>
              <a:t>Республики Беларусь</a:t>
            </a:r>
            <a:endParaRPr lang="en-US" sz="2000" b="1" dirty="0" smtClean="0">
              <a:solidFill>
                <a:schemeClr val="bg1"/>
              </a:solidFill>
              <a:latin typeface="+mj-lt"/>
            </a:endParaRPr>
          </a:p>
          <a:p>
            <a:endParaRPr lang="ru-RU" sz="2200" b="1" dirty="0" smtClean="0">
              <a:solidFill>
                <a:schemeClr val="bg1"/>
              </a:solidFill>
              <a:latin typeface="+mj-lt"/>
            </a:endParaRPr>
          </a:p>
          <a:p>
            <a:r>
              <a:rPr lang="ru-RU" sz="2200" dirty="0">
                <a:solidFill>
                  <a:schemeClr val="bg1"/>
                </a:solidFill>
                <a:latin typeface="+mj-lt"/>
              </a:rPr>
              <a:t>Требования безопасности должны учитываться на всех стадиях </a:t>
            </a:r>
          </a:p>
          <a:p>
            <a:r>
              <a:rPr lang="ru-RU" sz="2200" dirty="0">
                <a:solidFill>
                  <a:schemeClr val="bg1"/>
                </a:solidFill>
                <a:latin typeface="+mj-lt"/>
              </a:rPr>
              <a:t>в проекте, на этапе реализации, на стадии производства, эксплуатации, ликвидации, захоронении. </a:t>
            </a:r>
          </a:p>
          <a:p>
            <a:r>
              <a:rPr lang="ru-RU" sz="2200" dirty="0" smtClean="0">
                <a:solidFill>
                  <a:schemeClr val="bg1"/>
                </a:solidFill>
                <a:latin typeface="+mj-lt"/>
              </a:rPr>
              <a:t>В </a:t>
            </a:r>
            <a:r>
              <a:rPr lang="ru-RU" sz="2200" dirty="0">
                <a:solidFill>
                  <a:schemeClr val="bg1"/>
                </a:solidFill>
                <a:latin typeface="+mj-lt"/>
              </a:rPr>
              <a:t>случае, если выявленную опасность невозможно исключить полностью, необходимо снизить возможность риска до допустимого уровня, минимизировать вероятность появления опасности. </a:t>
            </a:r>
          </a:p>
          <a:p>
            <a:endParaRPr lang="en-US" sz="2200" dirty="0">
              <a:solidFill>
                <a:schemeClr val="bg1"/>
              </a:solidFill>
              <a:latin typeface="+mj-lt"/>
            </a:endParaRPr>
          </a:p>
          <a:p>
            <a:r>
              <a:rPr lang="ru-RU" sz="2200" dirty="0">
                <a:solidFill>
                  <a:schemeClr val="bg1"/>
                </a:solidFill>
                <a:latin typeface="+mj-lt"/>
              </a:rPr>
              <a:t>Пути достижения:</a:t>
            </a:r>
            <a:endParaRPr lang="en-US" sz="2200" dirty="0">
              <a:solidFill>
                <a:schemeClr val="bg1"/>
              </a:solidFill>
              <a:latin typeface="+mj-lt"/>
            </a:endParaRPr>
          </a:p>
          <a:p>
            <a:pPr marL="285750" indent="-285750">
              <a:buFont typeface="Arial" panose="020B0604020202020204" pitchFamily="34" charset="0"/>
              <a:buChar char="•"/>
            </a:pPr>
            <a:r>
              <a:rPr lang="ru-RU" sz="2200" dirty="0">
                <a:solidFill>
                  <a:schemeClr val="bg1"/>
                </a:solidFill>
                <a:latin typeface="+mj-lt"/>
              </a:rPr>
              <a:t>введение мер организационно-управленческого характера, </a:t>
            </a:r>
            <a:endParaRPr lang="en-US" sz="2200" dirty="0">
              <a:solidFill>
                <a:schemeClr val="bg1"/>
              </a:solidFill>
              <a:latin typeface="+mj-lt"/>
            </a:endParaRPr>
          </a:p>
          <a:p>
            <a:pPr marL="285750" indent="-285750">
              <a:buFont typeface="Arial" panose="020B0604020202020204" pitchFamily="34" charset="0"/>
              <a:buChar char="•"/>
            </a:pPr>
            <a:r>
              <a:rPr lang="ru-RU" sz="2200" dirty="0">
                <a:solidFill>
                  <a:schemeClr val="bg1"/>
                </a:solidFill>
                <a:latin typeface="+mj-lt"/>
              </a:rPr>
              <a:t>контроль за уровнем безопасности, </a:t>
            </a:r>
            <a:endParaRPr lang="en-US" sz="2200" dirty="0">
              <a:solidFill>
                <a:schemeClr val="bg1"/>
              </a:solidFill>
              <a:latin typeface="+mj-lt"/>
            </a:endParaRPr>
          </a:p>
          <a:p>
            <a:pPr marL="285750" indent="-285750">
              <a:buFont typeface="Arial" panose="020B0604020202020204" pitchFamily="34" charset="0"/>
              <a:buChar char="•"/>
            </a:pPr>
            <a:r>
              <a:rPr lang="ru-RU" sz="2200" dirty="0">
                <a:solidFill>
                  <a:schemeClr val="bg1"/>
                </a:solidFill>
                <a:latin typeface="+mj-lt"/>
              </a:rPr>
              <a:t>обучение, </a:t>
            </a:r>
            <a:endParaRPr lang="en-US" sz="2200" dirty="0">
              <a:solidFill>
                <a:schemeClr val="bg1"/>
              </a:solidFill>
              <a:latin typeface="+mj-lt"/>
            </a:endParaRPr>
          </a:p>
          <a:p>
            <a:pPr marL="285750" indent="-285750">
              <a:buFont typeface="Arial" panose="020B0604020202020204" pitchFamily="34" charset="0"/>
              <a:buChar char="•"/>
            </a:pPr>
            <a:r>
              <a:rPr lang="ru-RU" sz="2200" dirty="0">
                <a:solidFill>
                  <a:schemeClr val="bg1"/>
                </a:solidFill>
                <a:latin typeface="+mj-lt"/>
              </a:rPr>
              <a:t>совершенствование технических систем и объектов; </a:t>
            </a:r>
            <a:endParaRPr lang="en-US" sz="2200" dirty="0">
              <a:solidFill>
                <a:schemeClr val="bg1"/>
              </a:solidFill>
              <a:latin typeface="+mj-lt"/>
            </a:endParaRPr>
          </a:p>
          <a:p>
            <a:pPr marL="285750" indent="-285750">
              <a:buFont typeface="Arial" panose="020B0604020202020204" pitchFamily="34" charset="0"/>
              <a:buChar char="•"/>
            </a:pPr>
            <a:r>
              <a:rPr lang="ru-RU" sz="2200" dirty="0">
                <a:solidFill>
                  <a:schemeClr val="bg1"/>
                </a:solidFill>
                <a:latin typeface="+mj-lt"/>
              </a:rPr>
              <a:t>разработка и использование специальных средств защиты; </a:t>
            </a:r>
            <a:endParaRPr lang="en-US" sz="2200" dirty="0">
              <a:solidFill>
                <a:schemeClr val="bg1"/>
              </a:solidFill>
              <a:latin typeface="+mj-lt"/>
            </a:endParaRPr>
          </a:p>
          <a:p>
            <a:pPr marL="285750" indent="-285750">
              <a:buFont typeface="Arial" panose="020B0604020202020204" pitchFamily="34" charset="0"/>
              <a:buChar char="•"/>
            </a:pPr>
            <a:r>
              <a:rPr lang="ru-RU" sz="2200" dirty="0">
                <a:solidFill>
                  <a:schemeClr val="bg1"/>
                </a:solidFill>
                <a:latin typeface="+mj-lt"/>
              </a:rPr>
              <a:t>замена опасных операций. </a:t>
            </a:r>
          </a:p>
          <a:p>
            <a:pPr marL="285750" indent="-285750">
              <a:buFont typeface="Arial" panose="020B0604020202020204" pitchFamily="34" charset="0"/>
              <a:buChar char="•"/>
            </a:pPr>
            <a:endParaRPr lang="ru-RU" sz="1600" b="1" dirty="0" smtClean="0">
              <a:solidFill>
                <a:schemeClr val="bg1"/>
              </a:solidFill>
            </a:endParaRPr>
          </a:p>
        </p:txBody>
      </p:sp>
      <p:sp>
        <p:nvSpPr>
          <p:cNvPr id="4" name="Номер слайда 3"/>
          <p:cNvSpPr>
            <a:spLocks noGrp="1"/>
          </p:cNvSpPr>
          <p:nvPr>
            <p:ph type="sldNum" sz="quarter" idx="12"/>
          </p:nvPr>
        </p:nvSpPr>
        <p:spPr>
          <a:xfrm>
            <a:off x="11049755" y="6188075"/>
            <a:ext cx="1142245" cy="669925"/>
          </a:xfrm>
        </p:spPr>
        <p:txBody>
          <a:bodyPr/>
          <a:lstStyle/>
          <a:p>
            <a:fld id="{A4211F89-2E92-4E14-B032-14DE4A52F6A2}" type="slidenum">
              <a:rPr lang="ru-RU" sz="1200" smtClean="0"/>
              <a:t>39</a:t>
            </a:fld>
            <a:endParaRPr lang="ru-RU" sz="1200" dirty="0"/>
          </a:p>
        </p:txBody>
      </p:sp>
    </p:spTree>
    <p:extLst>
      <p:ext uri="{BB962C8B-B14F-4D97-AF65-F5344CB8AC3E}">
        <p14:creationId xmlns:p14="http://schemas.microsoft.com/office/powerpoint/2010/main" val="34123065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981200" y="274638"/>
            <a:ext cx="8229600" cy="368300"/>
          </a:xfrm>
          <a:solidFill>
            <a:schemeClr val="tx1"/>
          </a:solidFill>
        </p:spPr>
        <p:txBody>
          <a:bodyPr>
            <a:normAutofit fontScale="90000"/>
          </a:bodyPr>
          <a:lstStyle/>
          <a:p>
            <a:pPr eaLnBrk="1" hangingPunct="1">
              <a:defRPr/>
            </a:pPr>
            <a:r>
              <a:rPr lang="ru-RU" sz="2000" dirty="0">
                <a:solidFill>
                  <a:srgbClr val="000000"/>
                </a:solidFill>
                <a:latin typeface="Times New Roman" pitchFamily="18" charset="0"/>
                <a:cs typeface="Times New Roman" pitchFamily="18" charset="0"/>
              </a:rPr>
              <a:t>Дополнительная</a:t>
            </a:r>
            <a:endParaRPr lang="ru-RU" sz="2000" dirty="0">
              <a:solidFill>
                <a:srgbClr val="000000"/>
              </a:solidFill>
            </a:endParaRPr>
          </a:p>
        </p:txBody>
      </p:sp>
      <p:sp>
        <p:nvSpPr>
          <p:cNvPr id="19459" name="Содержимое 2"/>
          <p:cNvSpPr>
            <a:spLocks noGrp="1"/>
          </p:cNvSpPr>
          <p:nvPr>
            <p:ph idx="1"/>
          </p:nvPr>
        </p:nvSpPr>
        <p:spPr>
          <a:xfrm>
            <a:off x="169682" y="714376"/>
            <a:ext cx="11906054" cy="6143625"/>
          </a:xfrm>
          <a:solidFill>
            <a:schemeClr val="tx1"/>
          </a:solidFill>
        </p:spPr>
        <p:txBody>
          <a:bodyPr>
            <a:normAutofit/>
          </a:bodyPr>
          <a:lstStyle/>
          <a:p>
            <a:pPr eaLnBrk="1" hangingPunct="1">
              <a:spcBef>
                <a:spcPct val="0"/>
              </a:spcBef>
            </a:pPr>
            <a:r>
              <a:rPr lang="ru-RU" altLang="ru-RU" sz="1800" dirty="0" smtClean="0">
                <a:solidFill>
                  <a:srgbClr val="000000"/>
                </a:solidFill>
                <a:cs typeface="Times New Roman" panose="02020603050405020304" pitchFamily="18" charset="0"/>
              </a:rPr>
              <a:t>1. </a:t>
            </a:r>
            <a:r>
              <a:rPr lang="ru-RU" altLang="ru-RU" sz="1800" dirty="0">
                <a:solidFill>
                  <a:srgbClr val="000000"/>
                </a:solidFill>
                <a:cs typeface="Times New Roman" panose="02020603050405020304" pitchFamily="18" charset="0"/>
              </a:rPr>
              <a:t>Альбов, Л.И. Безопасность. Риск. Чрезвычайные ситуации: учебное пособие / Л.И. Альбов. – Москва: МФТИ, 2003.</a:t>
            </a:r>
          </a:p>
          <a:p>
            <a:pPr eaLnBrk="1" hangingPunct="1">
              <a:spcBef>
                <a:spcPct val="0"/>
              </a:spcBef>
            </a:pPr>
            <a:r>
              <a:rPr lang="ru-RU" altLang="ru-RU" sz="1800" dirty="0" smtClean="0">
                <a:solidFill>
                  <a:srgbClr val="000000"/>
                </a:solidFill>
                <a:cs typeface="Times New Roman" panose="02020603050405020304" pitchFamily="18" charset="0"/>
              </a:rPr>
              <a:t>2</a:t>
            </a:r>
            <a:r>
              <a:rPr lang="ru-RU" altLang="ru-RU" sz="1800" dirty="0">
                <a:solidFill>
                  <a:srgbClr val="000000"/>
                </a:solidFill>
                <a:cs typeface="Times New Roman" panose="02020603050405020304" pitchFamily="18" charset="0"/>
              </a:rPr>
              <a:t>. </a:t>
            </a:r>
            <a:r>
              <a:rPr lang="ru-RU" altLang="ru-RU" sz="1800" dirty="0" err="1">
                <a:solidFill>
                  <a:srgbClr val="000000"/>
                </a:solidFill>
                <a:cs typeface="Times New Roman" panose="02020603050405020304" pitchFamily="18" charset="0"/>
              </a:rPr>
              <a:t>Асаёнок</a:t>
            </a:r>
            <a:r>
              <a:rPr lang="ru-RU" altLang="ru-RU" sz="1800" dirty="0">
                <a:solidFill>
                  <a:srgbClr val="000000"/>
                </a:solidFill>
                <a:cs typeface="Times New Roman" panose="02020603050405020304" pitchFamily="18" charset="0"/>
              </a:rPr>
              <a:t>, И.С. [и др.]. Защита населения и хозяйственных объектов в чрезвычайных ситуациях: учебное пособие / И.С. </a:t>
            </a:r>
            <a:r>
              <a:rPr lang="ru-RU" altLang="ru-RU" sz="1800" dirty="0" err="1">
                <a:solidFill>
                  <a:srgbClr val="000000"/>
                </a:solidFill>
                <a:cs typeface="Times New Roman" panose="02020603050405020304" pitchFamily="18" charset="0"/>
              </a:rPr>
              <a:t>Асаенок</a:t>
            </a:r>
            <a:r>
              <a:rPr lang="ru-RU" altLang="ru-RU" sz="1800" dirty="0">
                <a:solidFill>
                  <a:srgbClr val="000000"/>
                </a:solidFill>
                <a:cs typeface="Times New Roman" panose="02020603050405020304" pitchFamily="18" charset="0"/>
              </a:rPr>
              <a:t>, Л.П. </a:t>
            </a:r>
            <a:r>
              <a:rPr lang="ru-RU" altLang="ru-RU" sz="1800" dirty="0" err="1">
                <a:solidFill>
                  <a:srgbClr val="000000"/>
                </a:solidFill>
                <a:cs typeface="Times New Roman" panose="02020603050405020304" pitchFamily="18" charset="0"/>
              </a:rPr>
              <a:t>Лубашев</a:t>
            </a:r>
            <a:r>
              <a:rPr lang="ru-RU" altLang="ru-RU" sz="1800" dirty="0">
                <a:solidFill>
                  <a:srgbClr val="000000"/>
                </a:solidFill>
                <a:cs typeface="Times New Roman" panose="02020603050405020304" pitchFamily="18" charset="0"/>
              </a:rPr>
              <a:t>, А.И. </a:t>
            </a:r>
            <a:r>
              <a:rPr lang="ru-RU" altLang="ru-RU" sz="1800" dirty="0" err="1">
                <a:solidFill>
                  <a:srgbClr val="000000"/>
                </a:solidFill>
                <a:cs typeface="Times New Roman" panose="02020603050405020304" pitchFamily="18" charset="0"/>
              </a:rPr>
              <a:t>Навоша</a:t>
            </a:r>
            <a:r>
              <a:rPr lang="ru-RU" altLang="ru-RU" sz="1800" dirty="0">
                <a:solidFill>
                  <a:srgbClr val="000000"/>
                </a:solidFill>
                <a:cs typeface="Times New Roman" panose="02020603050405020304" pitchFamily="18" charset="0"/>
              </a:rPr>
              <a:t>. – Минск: БГУИР, 2000.</a:t>
            </a:r>
          </a:p>
          <a:p>
            <a:pPr eaLnBrk="1" hangingPunct="1">
              <a:spcBef>
                <a:spcPct val="0"/>
              </a:spcBef>
            </a:pPr>
            <a:r>
              <a:rPr lang="ru-RU" altLang="ru-RU" sz="1800" dirty="0" smtClean="0">
                <a:solidFill>
                  <a:srgbClr val="000000"/>
                </a:solidFill>
                <a:cs typeface="Times New Roman" panose="02020603050405020304" pitchFamily="18" charset="0"/>
              </a:rPr>
              <a:t>3</a:t>
            </a:r>
            <a:r>
              <a:rPr lang="ru-RU" altLang="ru-RU" sz="1800" dirty="0">
                <a:solidFill>
                  <a:srgbClr val="000000"/>
                </a:solidFill>
                <a:cs typeface="Times New Roman" panose="02020603050405020304" pitchFamily="18" charset="0"/>
              </a:rPr>
              <a:t>. </a:t>
            </a:r>
            <a:r>
              <a:rPr lang="ru-RU" altLang="ru-RU" sz="1800" dirty="0" err="1">
                <a:solidFill>
                  <a:srgbClr val="000000"/>
                </a:solidFill>
                <a:cs typeface="Times New Roman" panose="02020603050405020304" pitchFamily="18" charset="0"/>
              </a:rPr>
              <a:t>Асаёнок</a:t>
            </a:r>
            <a:r>
              <a:rPr lang="ru-RU" altLang="ru-RU" sz="1800" dirty="0">
                <a:solidFill>
                  <a:srgbClr val="000000"/>
                </a:solidFill>
                <a:cs typeface="Times New Roman" panose="02020603050405020304" pitchFamily="18" charset="0"/>
              </a:rPr>
              <a:t>, И.С. [и др.]. Радиационная безопасность: учебное пособие / И.С. </a:t>
            </a:r>
            <a:r>
              <a:rPr lang="ru-RU" altLang="ru-RU" sz="1800" dirty="0" err="1">
                <a:solidFill>
                  <a:srgbClr val="000000"/>
                </a:solidFill>
                <a:cs typeface="Times New Roman" panose="02020603050405020304" pitchFamily="18" charset="0"/>
              </a:rPr>
              <a:t>Асаенок</a:t>
            </a:r>
            <a:r>
              <a:rPr lang="ru-RU" altLang="ru-RU" sz="1800" dirty="0">
                <a:solidFill>
                  <a:srgbClr val="000000"/>
                </a:solidFill>
                <a:cs typeface="Times New Roman" panose="02020603050405020304" pitchFamily="18" charset="0"/>
              </a:rPr>
              <a:t>, Л.П. </a:t>
            </a:r>
            <a:r>
              <a:rPr lang="ru-RU" altLang="ru-RU" sz="1800" dirty="0" err="1">
                <a:solidFill>
                  <a:srgbClr val="000000"/>
                </a:solidFill>
                <a:cs typeface="Times New Roman" panose="02020603050405020304" pitchFamily="18" charset="0"/>
              </a:rPr>
              <a:t>Лубашев</a:t>
            </a:r>
            <a:r>
              <a:rPr lang="ru-RU" altLang="ru-RU" sz="1800" dirty="0">
                <a:solidFill>
                  <a:srgbClr val="000000"/>
                </a:solidFill>
                <a:cs typeface="Times New Roman" panose="02020603050405020304" pitchFamily="18" charset="0"/>
              </a:rPr>
              <a:t>, А.И. </a:t>
            </a:r>
            <a:r>
              <a:rPr lang="ru-RU" altLang="ru-RU" sz="1800" dirty="0" err="1">
                <a:solidFill>
                  <a:srgbClr val="000000"/>
                </a:solidFill>
                <a:cs typeface="Times New Roman" panose="02020603050405020304" pitchFamily="18" charset="0"/>
              </a:rPr>
              <a:t>Навоша</a:t>
            </a:r>
            <a:r>
              <a:rPr lang="ru-RU" altLang="ru-RU" sz="1800" dirty="0">
                <a:solidFill>
                  <a:srgbClr val="000000"/>
                </a:solidFill>
                <a:cs typeface="Times New Roman" panose="02020603050405020304" pitchFamily="18" charset="0"/>
              </a:rPr>
              <a:t>. – Минск: БГУИР, 2004.</a:t>
            </a:r>
          </a:p>
          <a:p>
            <a:pPr eaLnBrk="1" hangingPunct="1">
              <a:spcBef>
                <a:spcPct val="0"/>
              </a:spcBef>
            </a:pPr>
            <a:r>
              <a:rPr lang="ru-RU" altLang="ru-RU" sz="1800" dirty="0" smtClean="0">
                <a:solidFill>
                  <a:srgbClr val="000000"/>
                </a:solidFill>
                <a:cs typeface="Times New Roman" panose="02020603050405020304" pitchFamily="18" charset="0"/>
              </a:rPr>
              <a:t>4</a:t>
            </a:r>
            <a:r>
              <a:rPr lang="ru-RU" altLang="ru-RU" sz="1800" dirty="0">
                <a:solidFill>
                  <a:srgbClr val="000000"/>
                </a:solidFill>
                <a:cs typeface="Times New Roman" panose="02020603050405020304" pitchFamily="18" charset="0"/>
              </a:rPr>
              <a:t>. </a:t>
            </a:r>
            <a:r>
              <a:rPr lang="ru-RU" altLang="ru-RU" sz="1800" dirty="0" err="1">
                <a:solidFill>
                  <a:srgbClr val="000000"/>
                </a:solidFill>
                <a:cs typeface="Times New Roman" panose="02020603050405020304" pitchFamily="18" charset="0"/>
              </a:rPr>
              <a:t>Асаенок</a:t>
            </a:r>
            <a:r>
              <a:rPr lang="ru-RU" altLang="ru-RU" sz="1800" dirty="0">
                <a:solidFill>
                  <a:srgbClr val="000000"/>
                </a:solidFill>
                <a:cs typeface="Times New Roman" panose="02020603050405020304" pitchFamily="18" charset="0"/>
              </a:rPr>
              <a:t>, И.С. Безопасность жизнедеятельности: учебное пособие / И.С. </a:t>
            </a:r>
            <a:r>
              <a:rPr lang="ru-RU" altLang="ru-RU" sz="1800" dirty="0" err="1">
                <a:solidFill>
                  <a:srgbClr val="000000"/>
                </a:solidFill>
                <a:cs typeface="Times New Roman" panose="02020603050405020304" pitchFamily="18" charset="0"/>
              </a:rPr>
              <a:t>Асаенок</a:t>
            </a:r>
            <a:r>
              <a:rPr lang="ru-RU" altLang="ru-RU" sz="1800" dirty="0">
                <a:solidFill>
                  <a:srgbClr val="000000"/>
                </a:solidFill>
                <a:cs typeface="Times New Roman" panose="02020603050405020304" pitchFamily="18" charset="0"/>
              </a:rPr>
              <a:t>. – Минск: БГУИР, 1996.</a:t>
            </a:r>
          </a:p>
          <a:p>
            <a:pPr eaLnBrk="1" hangingPunct="1">
              <a:spcBef>
                <a:spcPct val="0"/>
              </a:spcBef>
            </a:pPr>
            <a:r>
              <a:rPr lang="ru-RU" altLang="ru-RU" sz="1800" dirty="0" smtClean="0">
                <a:solidFill>
                  <a:srgbClr val="000000"/>
                </a:solidFill>
                <a:cs typeface="Times New Roman" panose="02020603050405020304" pitchFamily="18" charset="0"/>
              </a:rPr>
              <a:t>5</a:t>
            </a:r>
            <a:r>
              <a:rPr lang="ru-RU" altLang="ru-RU" sz="1800" dirty="0">
                <a:solidFill>
                  <a:srgbClr val="000000"/>
                </a:solidFill>
                <a:cs typeface="Times New Roman" panose="02020603050405020304" pitchFamily="18" charset="0"/>
              </a:rPr>
              <a:t>. Белов, С.В. Безопасность жизнедеятельности и защита окружающей среды: учебник / С.В. Белов. – Москва: ЮРАЙТ, 2011.</a:t>
            </a:r>
          </a:p>
          <a:p>
            <a:pPr eaLnBrk="1" hangingPunct="1">
              <a:spcBef>
                <a:spcPct val="0"/>
              </a:spcBef>
            </a:pPr>
            <a:r>
              <a:rPr lang="ru-RU" altLang="ru-RU" sz="1800" dirty="0" smtClean="0">
                <a:solidFill>
                  <a:srgbClr val="000000"/>
                </a:solidFill>
                <a:cs typeface="Times New Roman" panose="02020603050405020304" pitchFamily="18" charset="0"/>
              </a:rPr>
              <a:t>6</a:t>
            </a:r>
            <a:r>
              <a:rPr lang="ru-RU" altLang="ru-RU" sz="1800" dirty="0">
                <a:solidFill>
                  <a:srgbClr val="000000"/>
                </a:solidFill>
                <a:cs typeface="Times New Roman" panose="02020603050405020304" pitchFamily="18" charset="0"/>
              </a:rPr>
              <a:t>. </a:t>
            </a:r>
            <a:r>
              <a:rPr lang="ru-RU" altLang="ru-RU" sz="1800" dirty="0" err="1">
                <a:solidFill>
                  <a:srgbClr val="000000"/>
                </a:solidFill>
                <a:cs typeface="Times New Roman" panose="02020603050405020304" pitchFamily="18" charset="0"/>
              </a:rPr>
              <a:t>Девисилов</a:t>
            </a:r>
            <a:r>
              <a:rPr lang="ru-RU" altLang="ru-RU" sz="1800" dirty="0">
                <a:solidFill>
                  <a:srgbClr val="000000"/>
                </a:solidFill>
                <a:cs typeface="Times New Roman" panose="02020603050405020304" pitchFamily="18" charset="0"/>
              </a:rPr>
              <a:t>, В.А. Охрана труда: учебник / В.А. </a:t>
            </a:r>
            <a:r>
              <a:rPr lang="ru-RU" altLang="ru-RU" sz="1800" dirty="0" err="1">
                <a:solidFill>
                  <a:srgbClr val="000000"/>
                </a:solidFill>
                <a:cs typeface="Times New Roman" panose="02020603050405020304" pitchFamily="18" charset="0"/>
              </a:rPr>
              <a:t>Девислов</a:t>
            </a:r>
            <a:r>
              <a:rPr lang="ru-RU" altLang="ru-RU" sz="1800" dirty="0">
                <a:solidFill>
                  <a:srgbClr val="000000"/>
                </a:solidFill>
                <a:cs typeface="Times New Roman" panose="02020603050405020304" pitchFamily="18" charset="0"/>
              </a:rPr>
              <a:t>. – Москва: ИНФРА, 2006. </a:t>
            </a:r>
          </a:p>
          <a:p>
            <a:pPr eaLnBrk="1" hangingPunct="1">
              <a:spcBef>
                <a:spcPct val="0"/>
              </a:spcBef>
            </a:pPr>
            <a:r>
              <a:rPr lang="ru-RU" altLang="ru-RU" sz="1800" dirty="0" smtClean="0">
                <a:solidFill>
                  <a:srgbClr val="000000"/>
                </a:solidFill>
                <a:cs typeface="Times New Roman" panose="02020603050405020304" pitchFamily="18" charset="0"/>
              </a:rPr>
              <a:t>7</a:t>
            </a:r>
            <a:r>
              <a:rPr lang="ru-RU" altLang="ru-RU" sz="1800" dirty="0">
                <a:solidFill>
                  <a:srgbClr val="000000"/>
                </a:solidFill>
                <a:cs typeface="Times New Roman" panose="02020603050405020304" pitchFamily="18" charset="0"/>
              </a:rPr>
              <a:t>. </a:t>
            </a:r>
            <a:r>
              <a:rPr lang="ru-RU" altLang="ru-RU" sz="1800" dirty="0" err="1">
                <a:solidFill>
                  <a:srgbClr val="000000"/>
                </a:solidFill>
                <a:cs typeface="Times New Roman" panose="02020603050405020304" pitchFamily="18" charset="0"/>
              </a:rPr>
              <a:t>Кирвель</a:t>
            </a:r>
            <a:r>
              <a:rPr lang="ru-RU" altLang="ru-RU" sz="1800" dirty="0">
                <a:solidFill>
                  <a:srgbClr val="000000"/>
                </a:solidFill>
                <a:cs typeface="Times New Roman" panose="02020603050405020304" pitchFamily="18" charset="0"/>
              </a:rPr>
              <a:t>, И.И. Основы энергосбережения: курс лекций / И.И. </a:t>
            </a:r>
            <a:r>
              <a:rPr lang="ru-RU" altLang="ru-RU" sz="1800" dirty="0" err="1">
                <a:solidFill>
                  <a:srgbClr val="000000"/>
                </a:solidFill>
                <a:cs typeface="Times New Roman" panose="02020603050405020304" pitchFamily="18" charset="0"/>
              </a:rPr>
              <a:t>Кирвель</a:t>
            </a:r>
            <a:r>
              <a:rPr lang="ru-RU" altLang="ru-RU" sz="1800" dirty="0">
                <a:solidFill>
                  <a:srgbClr val="000000"/>
                </a:solidFill>
                <a:cs typeface="Times New Roman" panose="02020603050405020304" pitchFamily="18" charset="0"/>
              </a:rPr>
              <a:t>. – Минск: БГУИР, 2004.</a:t>
            </a:r>
          </a:p>
          <a:p>
            <a:pPr eaLnBrk="1" hangingPunct="1">
              <a:spcBef>
                <a:spcPct val="0"/>
              </a:spcBef>
            </a:pPr>
            <a:r>
              <a:rPr lang="ru-RU" altLang="ru-RU" sz="1800" dirty="0" smtClean="0">
                <a:solidFill>
                  <a:srgbClr val="000000"/>
                </a:solidFill>
                <a:cs typeface="Times New Roman" panose="02020603050405020304" pitchFamily="18" charset="0"/>
              </a:rPr>
              <a:t>8</a:t>
            </a:r>
            <a:r>
              <a:rPr lang="ru-RU" altLang="ru-RU" sz="1800" dirty="0">
                <a:solidFill>
                  <a:srgbClr val="000000"/>
                </a:solidFill>
                <a:cs typeface="Times New Roman" panose="02020603050405020304" pitchFamily="18" charset="0"/>
              </a:rPr>
              <a:t>. </a:t>
            </a:r>
            <a:r>
              <a:rPr lang="ru-RU" altLang="ru-RU" sz="1800" dirty="0" err="1">
                <a:solidFill>
                  <a:srgbClr val="000000"/>
                </a:solidFill>
                <a:cs typeface="Times New Roman" panose="02020603050405020304" pitchFamily="18" charset="0"/>
              </a:rPr>
              <a:t>Кравченя</a:t>
            </a:r>
            <a:r>
              <a:rPr lang="ru-RU" altLang="ru-RU" sz="1800" dirty="0">
                <a:solidFill>
                  <a:srgbClr val="000000"/>
                </a:solidFill>
                <a:cs typeface="Times New Roman" panose="02020603050405020304" pitchFamily="18" charset="0"/>
              </a:rPr>
              <a:t>, Э.М. [и др.]. Охрана труда и основы энергосбережения учебное пособие / Э.М. </a:t>
            </a:r>
            <a:r>
              <a:rPr lang="ru-RU" altLang="ru-RU" sz="1800" dirty="0" err="1">
                <a:solidFill>
                  <a:srgbClr val="000000"/>
                </a:solidFill>
                <a:cs typeface="Times New Roman" panose="02020603050405020304" pitchFamily="18" charset="0"/>
              </a:rPr>
              <a:t>Кравченя</a:t>
            </a:r>
            <a:r>
              <a:rPr lang="ru-RU" altLang="ru-RU" sz="1800" dirty="0">
                <a:solidFill>
                  <a:srgbClr val="000000"/>
                </a:solidFill>
                <a:cs typeface="Times New Roman" panose="02020603050405020304" pitchFamily="18" charset="0"/>
              </a:rPr>
              <a:t>, Р.Н. Козел, И.П. </a:t>
            </a:r>
            <a:r>
              <a:rPr lang="ru-RU" altLang="ru-RU" sz="1800" dirty="0" err="1">
                <a:solidFill>
                  <a:srgbClr val="000000"/>
                </a:solidFill>
                <a:cs typeface="Times New Roman" panose="02020603050405020304" pitchFamily="18" charset="0"/>
              </a:rPr>
              <a:t>Свирид</a:t>
            </a:r>
            <a:r>
              <a:rPr lang="ru-RU" altLang="ru-RU" sz="1800" dirty="0">
                <a:solidFill>
                  <a:srgbClr val="000000"/>
                </a:solidFill>
                <a:cs typeface="Times New Roman" panose="02020603050405020304" pitchFamily="18" charset="0"/>
              </a:rPr>
              <a:t>. – Минск: </a:t>
            </a:r>
            <a:r>
              <a:rPr lang="ru-RU" altLang="ru-RU" sz="1800" dirty="0" err="1">
                <a:solidFill>
                  <a:srgbClr val="000000"/>
                </a:solidFill>
                <a:cs typeface="Times New Roman" panose="02020603050405020304" pitchFamily="18" charset="0"/>
              </a:rPr>
              <a:t>ТетраСистема</a:t>
            </a:r>
            <a:r>
              <a:rPr lang="ru-RU" altLang="ru-RU" sz="1800" dirty="0">
                <a:solidFill>
                  <a:srgbClr val="000000"/>
                </a:solidFill>
                <a:cs typeface="Times New Roman" panose="02020603050405020304" pitchFamily="18" charset="0"/>
              </a:rPr>
              <a:t>, 2004.</a:t>
            </a:r>
          </a:p>
        </p:txBody>
      </p:sp>
    </p:spTree>
    <p:extLst>
      <p:ext uri="{BB962C8B-B14F-4D97-AF65-F5344CB8AC3E}">
        <p14:creationId xmlns:p14="http://schemas.microsoft.com/office/powerpoint/2010/main" val="19836594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524000" y="476672"/>
            <a:ext cx="9144000" cy="6381328"/>
          </a:xfrm>
        </p:spPr>
        <p:txBody>
          <a:bodyPr>
            <a:normAutofit/>
          </a:bodyPr>
          <a:lstStyle/>
          <a:p>
            <a:pPr indent="450215" algn="just">
              <a:lnSpc>
                <a:spcPct val="115000"/>
              </a:lnSpc>
              <a:spcAft>
                <a:spcPts val="0"/>
              </a:spcAft>
            </a:pPr>
            <a:endParaRPr lang="ru-RU" sz="1800" dirty="0">
              <a:solidFill>
                <a:schemeClr val="tx1"/>
              </a:solidFill>
              <a:ea typeface="Calibri"/>
              <a:cs typeface="Times New Roman"/>
            </a:endParaRPr>
          </a:p>
          <a:p>
            <a:pPr algn="just"/>
            <a:endParaRPr lang="ru-RU" sz="2400" dirty="0">
              <a:latin typeface="Times New Roman" pitchFamily="18" charset="0"/>
              <a:cs typeface="Times New Roman" pitchFamily="18" charset="0"/>
            </a:endParaRPr>
          </a:p>
        </p:txBody>
      </p:sp>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587829" y="653143"/>
            <a:ext cx="10019211" cy="5559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1835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Прямоугольник 2"/>
          <p:cNvSpPr/>
          <p:nvPr/>
        </p:nvSpPr>
        <p:spPr>
          <a:xfrm>
            <a:off x="707366" y="5609517"/>
            <a:ext cx="11317856" cy="830997"/>
          </a:xfrm>
          <a:prstGeom prst="rect">
            <a:avLst/>
          </a:prstGeom>
        </p:spPr>
        <p:txBody>
          <a:bodyPr wrap="square">
            <a:spAutoFit/>
          </a:bodyPr>
          <a:lstStyle/>
          <a:p>
            <a:r>
              <a:rPr lang="ru-RU" sz="1600" dirty="0" smtClean="0">
                <a:solidFill>
                  <a:schemeClr val="bg1">
                    <a:lumMod val="95000"/>
                    <a:lumOff val="5000"/>
                  </a:schemeClr>
                </a:solidFill>
              </a:rPr>
              <a:t>Законы и подзаконные акты объединяются понятием </a:t>
            </a:r>
            <a:r>
              <a:rPr lang="ru-RU" sz="1600" b="1" dirty="0" smtClean="0">
                <a:solidFill>
                  <a:schemeClr val="bg1">
                    <a:lumMod val="95000"/>
                    <a:lumOff val="5000"/>
                  </a:schemeClr>
                </a:solidFill>
              </a:rPr>
              <a:t>«нормативные правовые акты»</a:t>
            </a:r>
            <a:r>
              <a:rPr lang="ru-RU" sz="1600" dirty="0">
                <a:solidFill>
                  <a:schemeClr val="bg1">
                    <a:lumMod val="95000"/>
                    <a:lumOff val="5000"/>
                  </a:schemeClr>
                </a:solidFill>
              </a:rPr>
              <a:t>. </a:t>
            </a:r>
            <a:endParaRPr lang="ru-RU" sz="1600" dirty="0" smtClean="0">
              <a:solidFill>
                <a:schemeClr val="bg1">
                  <a:lumMod val="95000"/>
                  <a:lumOff val="5000"/>
                </a:schemeClr>
              </a:solidFill>
            </a:endParaRPr>
          </a:p>
          <a:p>
            <a:r>
              <a:rPr lang="ru-RU" sz="1600" dirty="0" smtClean="0">
                <a:solidFill>
                  <a:schemeClr val="bg1">
                    <a:lumMod val="95000"/>
                    <a:lumOff val="5000"/>
                  </a:schemeClr>
                </a:solidFill>
              </a:rPr>
              <a:t>Обеспечение </a:t>
            </a:r>
            <a:r>
              <a:rPr lang="ru-RU" sz="1600" dirty="0">
                <a:solidFill>
                  <a:schemeClr val="bg1">
                    <a:lumMod val="95000"/>
                    <a:lumOff val="5000"/>
                  </a:schemeClr>
                </a:solidFill>
              </a:rPr>
              <a:t>безопасности определяется правильностью и своевременностью принимаемых решений, оформляемых в нормативно-правовые акты</a:t>
            </a:r>
            <a:r>
              <a:rPr lang="ru-RU" sz="1600" dirty="0" smtClean="0">
                <a:solidFill>
                  <a:schemeClr val="bg1">
                    <a:lumMod val="95000"/>
                    <a:lumOff val="5000"/>
                  </a:schemeClr>
                </a:solidFill>
              </a:rPr>
              <a:t>.</a:t>
            </a:r>
            <a:endParaRPr lang="ru-RU" dirty="0">
              <a:solidFill>
                <a:schemeClr val="bg1"/>
              </a:solidFill>
            </a:endParaRPr>
          </a:p>
        </p:txBody>
      </p:sp>
      <p:sp>
        <p:nvSpPr>
          <p:cNvPr id="4" name="Прямоугольник 3"/>
          <p:cNvSpPr/>
          <p:nvPr/>
        </p:nvSpPr>
        <p:spPr>
          <a:xfrm>
            <a:off x="707366" y="933909"/>
            <a:ext cx="10607040" cy="4524315"/>
          </a:xfrm>
          <a:prstGeom prst="rect">
            <a:avLst/>
          </a:prstGeom>
        </p:spPr>
        <p:txBody>
          <a:bodyPr wrap="square">
            <a:spAutoFit/>
          </a:bodyPr>
          <a:lstStyle/>
          <a:p>
            <a:r>
              <a:rPr lang="ru-RU" u="sng" dirty="0" smtClean="0">
                <a:solidFill>
                  <a:schemeClr val="bg1">
                    <a:lumMod val="95000"/>
                    <a:lumOff val="5000"/>
                  </a:schemeClr>
                </a:solidFill>
                <a:ea typeface="Verdana" panose="020B0604030504040204" pitchFamily="34" charset="0"/>
                <a:cs typeface="Verdana" panose="020B0604030504040204" pitchFamily="34" charset="0"/>
              </a:rPr>
              <a:t>Правовой основой законодательства в области обеспечения БЖ является </a:t>
            </a:r>
          </a:p>
          <a:p>
            <a:r>
              <a:rPr lang="ru-RU" b="1" dirty="0" smtClean="0">
                <a:solidFill>
                  <a:schemeClr val="bg1">
                    <a:lumMod val="95000"/>
                    <a:lumOff val="5000"/>
                  </a:schemeClr>
                </a:solidFill>
                <a:ea typeface="Verdana" panose="020B0604030504040204" pitchFamily="34" charset="0"/>
                <a:cs typeface="Verdana" panose="020B0604030504040204" pitchFamily="34" charset="0"/>
              </a:rPr>
              <a:t>Конституция </a:t>
            </a:r>
            <a:r>
              <a:rPr lang="ru-RU" dirty="0" smtClean="0">
                <a:solidFill>
                  <a:schemeClr val="bg1">
                    <a:lumMod val="95000"/>
                    <a:lumOff val="5000"/>
                  </a:schemeClr>
                </a:solidFill>
                <a:ea typeface="Verdana" panose="020B0604030504040204" pitchFamily="34" charset="0"/>
                <a:cs typeface="Verdana" panose="020B0604030504040204" pitchFamily="34" charset="0"/>
              </a:rPr>
              <a:t>– основной закон государства. </a:t>
            </a:r>
          </a:p>
          <a:p>
            <a:r>
              <a:rPr lang="ru-RU" dirty="0" smtClean="0">
                <a:solidFill>
                  <a:schemeClr val="bg1">
                    <a:lumMod val="95000"/>
                    <a:lumOff val="5000"/>
                  </a:schemeClr>
                </a:solidFill>
                <a:ea typeface="Verdana" panose="020B0604030504040204" pitchFamily="34" charset="0"/>
                <a:cs typeface="Verdana" panose="020B0604030504040204" pitchFamily="34" charset="0"/>
              </a:rPr>
              <a:t>Законы и иные правовые акты не должны противоречить Конституции. Гарантом Конституции является Президент. </a:t>
            </a:r>
          </a:p>
          <a:p>
            <a:r>
              <a:rPr lang="ru-RU" dirty="0" smtClean="0">
                <a:solidFill>
                  <a:schemeClr val="bg1">
                    <a:lumMod val="95000"/>
                    <a:lumOff val="5000"/>
                  </a:schemeClr>
                </a:solidFill>
                <a:ea typeface="Verdana" panose="020B0604030504040204" pitchFamily="34" charset="0"/>
                <a:cs typeface="Verdana" panose="020B0604030504040204" pitchFamily="34" charset="0"/>
              </a:rPr>
              <a:t>Президент </a:t>
            </a:r>
            <a:r>
              <a:rPr lang="ru-RU" dirty="0">
                <a:solidFill>
                  <a:schemeClr val="bg1">
                    <a:lumMod val="95000"/>
                    <a:lumOff val="5000"/>
                  </a:schemeClr>
                </a:solidFill>
                <a:ea typeface="Verdana" panose="020B0604030504040204" pitchFamily="34" charset="0"/>
                <a:cs typeface="Verdana" panose="020B0604030504040204" pitchFamily="34" charset="0"/>
              </a:rPr>
              <a:t>издает указы и распоряжения, обязательные для исполнения на всей территории. </a:t>
            </a:r>
          </a:p>
          <a:p>
            <a:endParaRPr lang="ru-RU" dirty="0" smtClean="0">
              <a:solidFill>
                <a:schemeClr val="bg1">
                  <a:lumMod val="95000"/>
                  <a:lumOff val="5000"/>
                </a:schemeClr>
              </a:solidFill>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ru-RU" dirty="0" smtClean="0">
                <a:solidFill>
                  <a:schemeClr val="bg1">
                    <a:lumMod val="95000"/>
                    <a:lumOff val="5000"/>
                  </a:schemeClr>
                </a:solidFill>
                <a:ea typeface="Verdana" panose="020B0604030504040204" pitchFamily="34" charset="0"/>
                <a:cs typeface="Verdana" panose="020B0604030504040204" pitchFamily="34" charset="0"/>
              </a:rPr>
              <a:t>постановления </a:t>
            </a:r>
            <a:r>
              <a:rPr lang="ru-RU" dirty="0">
                <a:solidFill>
                  <a:schemeClr val="bg1">
                    <a:lumMod val="95000"/>
                    <a:lumOff val="5000"/>
                  </a:schemeClr>
                </a:solidFill>
                <a:ea typeface="Verdana" panose="020B0604030504040204" pitchFamily="34" charset="0"/>
                <a:cs typeface="Verdana" panose="020B0604030504040204" pitchFamily="34" charset="0"/>
              </a:rPr>
              <a:t>Правительства; </a:t>
            </a:r>
            <a:endParaRPr lang="ru-RU" dirty="0" smtClean="0">
              <a:solidFill>
                <a:schemeClr val="bg1">
                  <a:lumMod val="95000"/>
                  <a:lumOff val="5000"/>
                </a:schemeClr>
              </a:solidFill>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ru-RU" dirty="0" smtClean="0">
                <a:solidFill>
                  <a:schemeClr val="bg1">
                    <a:lumMod val="95000"/>
                    <a:lumOff val="5000"/>
                  </a:schemeClr>
                </a:solidFill>
                <a:ea typeface="Verdana" panose="020B0604030504040204" pitchFamily="34" charset="0"/>
                <a:cs typeface="Verdana" panose="020B0604030504040204" pitchFamily="34" charset="0"/>
              </a:rPr>
              <a:t>приказы</a:t>
            </a:r>
            <a:r>
              <a:rPr lang="ru-RU" dirty="0">
                <a:solidFill>
                  <a:schemeClr val="bg1">
                    <a:lumMod val="95000"/>
                    <a:lumOff val="5000"/>
                  </a:schemeClr>
                </a:solidFill>
                <a:ea typeface="Verdana" panose="020B0604030504040204" pitchFamily="34" charset="0"/>
                <a:cs typeface="Verdana" panose="020B0604030504040204" pitchFamily="34" charset="0"/>
              </a:rPr>
              <a:t>, директивы, инструкции, и другие нормативные акты министерств и ведомств; </a:t>
            </a:r>
            <a:endParaRPr lang="ru-RU" dirty="0" smtClean="0">
              <a:solidFill>
                <a:schemeClr val="bg1">
                  <a:lumMod val="95000"/>
                  <a:lumOff val="5000"/>
                </a:schemeClr>
              </a:solidFill>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ru-RU" dirty="0" smtClean="0">
                <a:solidFill>
                  <a:schemeClr val="bg1">
                    <a:lumMod val="95000"/>
                    <a:lumOff val="5000"/>
                  </a:schemeClr>
                </a:solidFill>
                <a:ea typeface="Verdana" panose="020B0604030504040204" pitchFamily="34" charset="0"/>
                <a:cs typeface="Verdana" panose="020B0604030504040204" pitchFamily="34" charset="0"/>
              </a:rPr>
              <a:t>приказы </a:t>
            </a:r>
            <a:r>
              <a:rPr lang="ru-RU" dirty="0">
                <a:solidFill>
                  <a:schemeClr val="bg1">
                    <a:lumMod val="95000"/>
                    <a:lumOff val="5000"/>
                  </a:schemeClr>
                </a:solidFill>
                <a:ea typeface="Verdana" panose="020B0604030504040204" pitchFamily="34" charset="0"/>
                <a:cs typeface="Verdana" panose="020B0604030504040204" pitchFamily="34" charset="0"/>
              </a:rPr>
              <a:t>(распоряжения) руководителей организаций (учреждений, объектов</a:t>
            </a:r>
            <a:r>
              <a:rPr lang="ru-RU" dirty="0" smtClean="0">
                <a:solidFill>
                  <a:schemeClr val="bg1">
                    <a:lumMod val="95000"/>
                    <a:lumOff val="5000"/>
                  </a:schemeClr>
                </a:solidFill>
                <a:ea typeface="Verdana" panose="020B0604030504040204" pitchFamily="34" charset="0"/>
                <a:cs typeface="Verdana" panose="020B0604030504040204" pitchFamily="34" charset="0"/>
              </a:rPr>
              <a:t>).</a:t>
            </a:r>
          </a:p>
          <a:p>
            <a:endParaRPr lang="ru-RU" dirty="0">
              <a:solidFill>
                <a:schemeClr val="bg1">
                  <a:lumMod val="95000"/>
                  <a:lumOff val="5000"/>
                </a:schemeClr>
              </a:solidFill>
              <a:ea typeface="Verdana" panose="020B0604030504040204" pitchFamily="34" charset="0"/>
              <a:cs typeface="Verdana" panose="020B0604030504040204" pitchFamily="34" charset="0"/>
            </a:endParaRPr>
          </a:p>
          <a:p>
            <a:r>
              <a:rPr lang="ru-RU" dirty="0">
                <a:solidFill>
                  <a:schemeClr val="bg1">
                    <a:lumMod val="95000"/>
                    <a:lumOff val="5000"/>
                  </a:schemeClr>
                </a:solidFill>
                <a:ea typeface="Verdana" panose="020B0604030504040204" pitchFamily="34" charset="0"/>
                <a:cs typeface="Verdana" panose="020B0604030504040204" pitchFamily="34" charset="0"/>
              </a:rPr>
              <a:t>Для осуществления практической деятельности в области обеспечения необходимы </a:t>
            </a:r>
            <a:endParaRPr lang="ru-RU" dirty="0" smtClean="0">
              <a:solidFill>
                <a:schemeClr val="bg1">
                  <a:lumMod val="95000"/>
                  <a:lumOff val="5000"/>
                </a:schemeClr>
              </a:solidFill>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ru-RU" dirty="0" smtClean="0">
                <a:solidFill>
                  <a:schemeClr val="bg1">
                    <a:lumMod val="95000"/>
                    <a:lumOff val="5000"/>
                  </a:schemeClr>
                </a:solidFill>
                <a:ea typeface="Verdana" panose="020B0604030504040204" pitchFamily="34" charset="0"/>
                <a:cs typeface="Verdana" panose="020B0604030504040204" pitchFamily="34" charset="0"/>
              </a:rPr>
              <a:t>нормативы </a:t>
            </a:r>
            <a:r>
              <a:rPr lang="ru-RU" dirty="0">
                <a:solidFill>
                  <a:schemeClr val="bg1">
                    <a:lumMod val="95000"/>
                    <a:lumOff val="5000"/>
                  </a:schemeClr>
                </a:solidFill>
                <a:ea typeface="Verdana" panose="020B0604030504040204" pitchFamily="34" charset="0"/>
                <a:cs typeface="Verdana" panose="020B0604030504040204" pitchFamily="34" charset="0"/>
              </a:rPr>
              <a:t>и правила </a:t>
            </a:r>
            <a:r>
              <a:rPr lang="ru-RU" dirty="0" smtClean="0">
                <a:solidFill>
                  <a:schemeClr val="bg1">
                    <a:lumMod val="95000"/>
                    <a:lumOff val="5000"/>
                  </a:schemeClr>
                </a:solidFill>
                <a:ea typeface="Verdana" panose="020B0604030504040204" pitchFamily="34" charset="0"/>
                <a:cs typeface="Verdana" panose="020B0604030504040204" pitchFamily="34" charset="0"/>
              </a:rPr>
              <a:t>ведения </a:t>
            </a:r>
            <a:r>
              <a:rPr lang="ru-RU" dirty="0">
                <a:solidFill>
                  <a:schemeClr val="bg1">
                    <a:lumMod val="95000"/>
                    <a:lumOff val="5000"/>
                  </a:schemeClr>
                </a:solidFill>
                <a:ea typeface="Verdana" panose="020B0604030504040204" pitchFamily="34" charset="0"/>
                <a:cs typeface="Verdana" panose="020B0604030504040204" pitchFamily="34" charset="0"/>
              </a:rPr>
              <a:t>работ, позволяющие их </a:t>
            </a:r>
            <a:r>
              <a:rPr lang="ru-RU" dirty="0" smtClean="0">
                <a:solidFill>
                  <a:schemeClr val="bg1">
                    <a:lumMod val="95000"/>
                    <a:lumOff val="5000"/>
                  </a:schemeClr>
                </a:solidFill>
                <a:ea typeface="Verdana" panose="020B0604030504040204" pitchFamily="34" charset="0"/>
                <a:cs typeface="Verdana" panose="020B0604030504040204" pitchFamily="34" charset="0"/>
              </a:rPr>
              <a:t>обеспечить </a:t>
            </a:r>
          </a:p>
          <a:p>
            <a:pPr marL="285750" indent="-285750">
              <a:buFont typeface="Arial" panose="020B0604020202020204" pitchFamily="34" charset="0"/>
              <a:buChar char="•"/>
            </a:pPr>
            <a:r>
              <a:rPr lang="ru-RU" dirty="0" smtClean="0">
                <a:solidFill>
                  <a:schemeClr val="bg1">
                    <a:lumMod val="95000"/>
                    <a:lumOff val="5000"/>
                  </a:schemeClr>
                </a:solidFill>
                <a:ea typeface="Verdana" panose="020B0604030504040204" pitchFamily="34" charset="0"/>
                <a:cs typeface="Verdana" panose="020B0604030504040204" pitchFamily="34" charset="0"/>
              </a:rPr>
              <a:t>нормативы </a:t>
            </a:r>
            <a:r>
              <a:rPr lang="ru-RU" dirty="0">
                <a:solidFill>
                  <a:schemeClr val="bg1">
                    <a:lumMod val="95000"/>
                    <a:lumOff val="5000"/>
                  </a:schemeClr>
                </a:solidFill>
                <a:ea typeface="Verdana" panose="020B0604030504040204" pitchFamily="34" charset="0"/>
                <a:cs typeface="Verdana" panose="020B0604030504040204" pitchFamily="34" charset="0"/>
              </a:rPr>
              <a:t>качества среды обитания человека, </a:t>
            </a:r>
            <a:endParaRPr lang="ru-RU" dirty="0" smtClean="0">
              <a:solidFill>
                <a:schemeClr val="bg1">
                  <a:lumMod val="95000"/>
                  <a:lumOff val="5000"/>
                </a:schemeClr>
              </a:solidFill>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ru-RU" dirty="0" smtClean="0">
                <a:solidFill>
                  <a:schemeClr val="bg1">
                    <a:lumMod val="95000"/>
                    <a:lumOff val="5000"/>
                  </a:schemeClr>
                </a:solidFill>
                <a:ea typeface="Verdana" panose="020B0604030504040204" pitchFamily="34" charset="0"/>
                <a:cs typeface="Verdana" panose="020B0604030504040204" pitchFamily="34" charset="0"/>
              </a:rPr>
              <a:t>нормативы </a:t>
            </a:r>
            <a:r>
              <a:rPr lang="ru-RU" dirty="0">
                <a:solidFill>
                  <a:schemeClr val="bg1">
                    <a:lumMod val="95000"/>
                    <a:lumOff val="5000"/>
                  </a:schemeClr>
                </a:solidFill>
                <a:ea typeface="Verdana" panose="020B0604030504040204" pitchFamily="34" charset="0"/>
                <a:cs typeface="Verdana" panose="020B0604030504040204" pitchFamily="34" charset="0"/>
              </a:rPr>
              <a:t>допустимых нагрузок на </a:t>
            </a:r>
            <a:r>
              <a:rPr lang="ru-RU" dirty="0" smtClean="0">
                <a:solidFill>
                  <a:schemeClr val="bg1">
                    <a:lumMod val="95000"/>
                    <a:lumOff val="5000"/>
                  </a:schemeClr>
                </a:solidFill>
                <a:ea typeface="Verdana" panose="020B0604030504040204" pitchFamily="34" charset="0"/>
                <a:cs typeface="Verdana" panose="020B0604030504040204" pitchFamily="34" charset="0"/>
              </a:rPr>
              <a:t>природные </a:t>
            </a:r>
            <a:r>
              <a:rPr lang="ru-RU" dirty="0">
                <a:solidFill>
                  <a:schemeClr val="bg1">
                    <a:lumMod val="95000"/>
                    <a:lumOff val="5000"/>
                  </a:schemeClr>
                </a:solidFill>
                <a:ea typeface="Verdana" panose="020B0604030504040204" pitchFamily="34" charset="0"/>
                <a:cs typeface="Verdana" panose="020B0604030504040204" pitchFamily="34" charset="0"/>
              </a:rPr>
              <a:t>среды, оборудование, здания и сооружения. </a:t>
            </a:r>
            <a:r>
              <a:rPr lang="ru-RU" dirty="0" smtClean="0">
                <a:solidFill>
                  <a:schemeClr val="bg1">
                    <a:lumMod val="95000"/>
                    <a:lumOff val="5000"/>
                  </a:schemeClr>
                </a:solidFill>
                <a:ea typeface="Verdana" panose="020B0604030504040204" pitchFamily="34" charset="0"/>
                <a:cs typeface="Verdana" panose="020B0604030504040204" pitchFamily="34" charset="0"/>
              </a:rPr>
              <a:t>(разрабатывается </a:t>
            </a:r>
            <a:r>
              <a:rPr lang="ru-RU" dirty="0">
                <a:solidFill>
                  <a:schemeClr val="bg1">
                    <a:lumMod val="95000"/>
                    <a:lumOff val="5000"/>
                  </a:schemeClr>
                </a:solidFill>
                <a:ea typeface="Verdana" panose="020B0604030504040204" pitchFamily="34" charset="0"/>
                <a:cs typeface="Verdana" panose="020B0604030504040204" pitchFamily="34" charset="0"/>
              </a:rPr>
              <a:t>Министерством здравоохранения, Министерством природных ресурсов и </a:t>
            </a:r>
            <a:r>
              <a:rPr lang="ru-RU" dirty="0" smtClean="0">
                <a:solidFill>
                  <a:schemeClr val="bg1">
                    <a:lumMod val="95000"/>
                    <a:lumOff val="5000"/>
                  </a:schemeClr>
                </a:solidFill>
                <a:ea typeface="Verdana" panose="020B0604030504040204" pitchFamily="34" charset="0"/>
                <a:cs typeface="Verdana" panose="020B0604030504040204" pitchFamily="34" charset="0"/>
              </a:rPr>
              <a:t>т.д.) </a:t>
            </a:r>
          </a:p>
        </p:txBody>
      </p:sp>
      <p:pic>
        <p:nvPicPr>
          <p:cNvPr id="2" name="Рисунок 1"/>
          <p:cNvPicPr>
            <a:picLocks noChangeAspect="1"/>
          </p:cNvPicPr>
          <p:nvPr/>
        </p:nvPicPr>
        <p:blipFill>
          <a:blip r:embed="rId2"/>
          <a:stretch>
            <a:fillRect/>
          </a:stretch>
        </p:blipFill>
        <p:spPr>
          <a:xfrm>
            <a:off x="154579" y="105902"/>
            <a:ext cx="10778662" cy="676715"/>
          </a:xfrm>
          <a:prstGeom prst="rect">
            <a:avLst/>
          </a:prstGeom>
        </p:spPr>
      </p:pic>
      <p:sp>
        <p:nvSpPr>
          <p:cNvPr id="6" name="Номер слайда 5"/>
          <p:cNvSpPr>
            <a:spLocks noGrp="1"/>
          </p:cNvSpPr>
          <p:nvPr>
            <p:ph type="sldNum" sz="quarter" idx="12"/>
          </p:nvPr>
        </p:nvSpPr>
        <p:spPr>
          <a:xfrm>
            <a:off x="10933241" y="6025016"/>
            <a:ext cx="1142245" cy="669925"/>
          </a:xfrm>
        </p:spPr>
        <p:txBody>
          <a:bodyPr/>
          <a:lstStyle/>
          <a:p>
            <a:fld id="{A4211F89-2E92-4E14-B032-14DE4A52F6A2}" type="slidenum">
              <a:rPr lang="ru-RU" sz="1200" smtClean="0"/>
              <a:t>41</a:t>
            </a:fld>
            <a:endParaRPr lang="ru-RU" sz="1200" dirty="0"/>
          </a:p>
        </p:txBody>
      </p:sp>
    </p:spTree>
    <p:extLst>
      <p:ext uri="{BB962C8B-B14F-4D97-AF65-F5344CB8AC3E}">
        <p14:creationId xmlns:p14="http://schemas.microsoft.com/office/powerpoint/2010/main" val="13691140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Нижний колонтитул 1"/>
          <p:cNvSpPr>
            <a:spLocks noGrp="1"/>
          </p:cNvSpPr>
          <p:nvPr>
            <p:ph type="ftr" sz="quarter" idx="11"/>
          </p:nvPr>
        </p:nvSpPr>
        <p:spPr/>
        <p:txBody>
          <a:bodyPr/>
          <a:lstStyle/>
          <a:p>
            <a:endParaRPr lang="ru-RU"/>
          </a:p>
        </p:txBody>
      </p:sp>
      <p:sp>
        <p:nvSpPr>
          <p:cNvPr id="3" name="Номер слайда 2"/>
          <p:cNvSpPr>
            <a:spLocks noGrp="1"/>
          </p:cNvSpPr>
          <p:nvPr>
            <p:ph type="sldNum" sz="quarter" idx="12"/>
          </p:nvPr>
        </p:nvSpPr>
        <p:spPr/>
        <p:txBody>
          <a:bodyPr/>
          <a:lstStyle/>
          <a:p>
            <a:fld id="{A4211F89-2E92-4E14-B032-14DE4A52F6A2}" type="slidenum">
              <a:rPr lang="ru-RU" sz="1200" smtClean="0"/>
              <a:t>42</a:t>
            </a:fld>
            <a:endParaRPr lang="ru-RU" sz="1200" dirty="0"/>
          </a:p>
        </p:txBody>
      </p:sp>
      <p:sp>
        <p:nvSpPr>
          <p:cNvPr id="4" name="Прямоугольник 3"/>
          <p:cNvSpPr/>
          <p:nvPr/>
        </p:nvSpPr>
        <p:spPr>
          <a:xfrm>
            <a:off x="684212" y="889844"/>
            <a:ext cx="10497594" cy="3139321"/>
          </a:xfrm>
          <a:prstGeom prst="rect">
            <a:avLst/>
          </a:prstGeom>
        </p:spPr>
        <p:txBody>
          <a:bodyPr wrap="square">
            <a:spAutoFit/>
          </a:bodyPr>
          <a:lstStyle/>
          <a:p>
            <a:r>
              <a:rPr lang="ru-RU" b="1" dirty="0">
                <a:solidFill>
                  <a:srgbClr val="000000"/>
                </a:solidFill>
                <a:cs typeface="Times New Roman" pitchFamily="18" charset="0"/>
              </a:rPr>
              <a:t>Национальная стратегия устойчивого развития Республики Беларусь </a:t>
            </a:r>
            <a:r>
              <a:rPr lang="ru-RU" dirty="0">
                <a:solidFill>
                  <a:srgbClr val="000000"/>
                </a:solidFill>
                <a:cs typeface="Times New Roman" pitchFamily="18" charset="0"/>
              </a:rPr>
              <a:t>(Постановление Совета Министров Республики Беларусь от 27.03.1997 N 255 )</a:t>
            </a:r>
            <a:r>
              <a:rPr lang="ru-RU" dirty="0"/>
              <a:t> </a:t>
            </a:r>
            <a:r>
              <a:rPr lang="ru-RU" dirty="0">
                <a:solidFill>
                  <a:srgbClr val="000000"/>
                </a:solidFill>
                <a:cs typeface="Times New Roman" pitchFamily="18" charset="0"/>
              </a:rPr>
              <a:t>предусматривает обеспечение сбалансированного решения социально-экономических задач, проблем сохранения благоприятной окружающей среды и природно-ресурсного потенциала для удовлетворения потребностей нынешнего и будущих поколений людей.</a:t>
            </a:r>
          </a:p>
          <a:p>
            <a:endParaRPr lang="ru-RU" dirty="0">
              <a:solidFill>
                <a:srgbClr val="000000"/>
              </a:solidFill>
              <a:cs typeface="Times New Roman" pitchFamily="18" charset="0"/>
            </a:endParaRPr>
          </a:p>
          <a:p>
            <a:r>
              <a:rPr lang="ru-RU" b="1" dirty="0">
                <a:solidFill>
                  <a:srgbClr val="000000"/>
                </a:solidFill>
                <a:cs typeface="Times New Roman" pitchFamily="18" charset="0"/>
              </a:rPr>
              <a:t>Конференция ООН по окружающей среде и развитию (Рио-де-Жанейро, 1992)</a:t>
            </a:r>
          </a:p>
          <a:p>
            <a:pPr algn="just">
              <a:spcBef>
                <a:spcPct val="0"/>
              </a:spcBef>
            </a:pPr>
            <a:r>
              <a:rPr lang="ru-RU" altLang="ru-RU" dirty="0">
                <a:solidFill>
                  <a:srgbClr val="000000"/>
                </a:solidFill>
                <a:cs typeface="Times New Roman" panose="02020603050405020304" pitchFamily="18" charset="0"/>
              </a:rPr>
              <a:t>Общие направления деятельности в области БЖД должны соответствовать программе действий "Повестка в 21 век" (Материалы всемирного форума в Рио-де-Жанейро, 1992 года). В программе указано, что единственный способ обеспечить безопасное будущее – это совместное решение проблемы развития экономики и сохранения окружающей среды.</a:t>
            </a:r>
            <a:endParaRPr lang="ru-RU" b="1" dirty="0">
              <a:solidFill>
                <a:schemeClr val="bg1"/>
              </a:solidFill>
            </a:endParaRPr>
          </a:p>
        </p:txBody>
      </p:sp>
    </p:spTree>
    <p:extLst>
      <p:ext uri="{BB962C8B-B14F-4D97-AF65-F5344CB8AC3E}">
        <p14:creationId xmlns:p14="http://schemas.microsoft.com/office/powerpoint/2010/main" val="557047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76463" y="291576"/>
            <a:ext cx="11517085" cy="6213745"/>
          </a:xfrm>
        </p:spPr>
        <p:txBody>
          <a:bodyPr>
            <a:noAutofit/>
          </a:bodyPr>
          <a:lstStyle/>
          <a:p>
            <a:pPr indent="450215" algn="just">
              <a:spcBef>
                <a:spcPts val="0"/>
              </a:spcBef>
              <a:spcAft>
                <a:spcPts val="0"/>
              </a:spcAft>
            </a:pPr>
            <a:r>
              <a:rPr lang="ru-RU" sz="1800" spc="-10" dirty="0" smtClean="0">
                <a:solidFill>
                  <a:schemeClr val="bg1"/>
                </a:solidFill>
                <a:ea typeface="Calibri"/>
                <a:cs typeface="Times New Roman"/>
              </a:rPr>
              <a:t>В </a:t>
            </a:r>
            <a:r>
              <a:rPr lang="ru-RU" sz="1800" spc="-10" dirty="0">
                <a:solidFill>
                  <a:schemeClr val="bg1"/>
                </a:solidFill>
                <a:ea typeface="Calibri"/>
                <a:cs typeface="Times New Roman"/>
              </a:rPr>
              <a:t>Беларуси принят ряд законов </a:t>
            </a:r>
            <a:r>
              <a:rPr lang="ru-RU" sz="1800" i="1" spc="-10" dirty="0">
                <a:solidFill>
                  <a:schemeClr val="bg1"/>
                </a:solidFill>
                <a:ea typeface="Calibri"/>
                <a:cs typeface="Times New Roman"/>
              </a:rPr>
              <a:t>в области охраны окружающей среды и рационального использования природных ресурсов. </a:t>
            </a:r>
            <a:endParaRPr lang="en-US" altLang="ru-RU" sz="1800" b="1" i="1" spc="-10" dirty="0">
              <a:solidFill>
                <a:schemeClr val="bg1"/>
              </a:solidFill>
              <a:ea typeface="Verdana" panose="020B0604030504040204" pitchFamily="34" charset="0"/>
              <a:cs typeface="Times New Roman"/>
            </a:endParaRPr>
          </a:p>
          <a:p>
            <a:pPr>
              <a:spcBef>
                <a:spcPts val="0"/>
              </a:spcBef>
              <a:spcAft>
                <a:spcPts val="0"/>
              </a:spcAft>
            </a:pPr>
            <a:r>
              <a:rPr lang="ru-RU" altLang="ru-RU" sz="1800" b="1" dirty="0" smtClean="0">
                <a:solidFill>
                  <a:schemeClr val="bg1"/>
                </a:solidFill>
                <a:ea typeface="Verdana" panose="020B0604030504040204" pitchFamily="34" charset="0"/>
                <a:cs typeface="Verdana" panose="020B0604030504040204" pitchFamily="34" charset="0"/>
              </a:rPr>
              <a:t>Задачами</a:t>
            </a:r>
            <a:r>
              <a:rPr lang="ru-RU" altLang="ru-RU" sz="1800" dirty="0" smtClean="0">
                <a:solidFill>
                  <a:schemeClr val="bg1"/>
                </a:solidFill>
                <a:ea typeface="Verdana" panose="020B0604030504040204" pitchFamily="34" charset="0"/>
                <a:cs typeface="Verdana" panose="020B0604030504040204" pitchFamily="34" charset="0"/>
              </a:rPr>
              <a:t> </a:t>
            </a:r>
            <a:r>
              <a:rPr lang="ru-RU" altLang="ru-RU" sz="1800" dirty="0">
                <a:solidFill>
                  <a:schemeClr val="bg1"/>
                </a:solidFill>
                <a:ea typeface="Verdana" panose="020B0604030504040204" pitchFamily="34" charset="0"/>
                <a:cs typeface="Verdana" panose="020B0604030504040204" pitchFamily="34" charset="0"/>
              </a:rPr>
              <a:t>законодательства являются: </a:t>
            </a:r>
          </a:p>
          <a:p>
            <a:pPr>
              <a:spcBef>
                <a:spcPts val="0"/>
              </a:spcBef>
              <a:spcAft>
                <a:spcPts val="0"/>
              </a:spcAft>
            </a:pPr>
            <a:r>
              <a:rPr lang="ru-RU" altLang="ru-RU" sz="1800" dirty="0">
                <a:solidFill>
                  <a:schemeClr val="bg1"/>
                </a:solidFill>
                <a:ea typeface="Verdana" panose="020B0604030504040204" pitchFamily="34" charset="0"/>
                <a:cs typeface="Verdana" panose="020B0604030504040204" pitchFamily="34" charset="0"/>
              </a:rPr>
              <a:t>охрана природной среды, предупреждение вредного воздействия хозяйственной или иной деятельности, оздоровление окружающей природной среды, улучшение ее качества. </a:t>
            </a:r>
            <a:endParaRPr lang="en-US" altLang="ru-RU" sz="1800" dirty="0" smtClean="0">
              <a:solidFill>
                <a:schemeClr val="bg1"/>
              </a:solidFill>
              <a:ea typeface="Verdana" panose="020B0604030504040204" pitchFamily="34" charset="0"/>
              <a:cs typeface="Verdana" panose="020B0604030504040204" pitchFamily="34" charset="0"/>
            </a:endParaRPr>
          </a:p>
          <a:p>
            <a:pPr>
              <a:spcBef>
                <a:spcPts val="0"/>
              </a:spcBef>
              <a:spcAft>
                <a:spcPts val="0"/>
              </a:spcAft>
            </a:pPr>
            <a:endParaRPr lang="ru-RU" altLang="ru-RU" sz="1800" dirty="0">
              <a:solidFill>
                <a:schemeClr val="bg1"/>
              </a:solidFill>
              <a:ea typeface="Verdana" panose="020B0604030504040204" pitchFamily="34" charset="0"/>
              <a:cs typeface="Verdana" panose="020B0604030504040204" pitchFamily="34" charset="0"/>
            </a:endParaRPr>
          </a:p>
          <a:p>
            <a:pPr>
              <a:spcBef>
                <a:spcPts val="0"/>
              </a:spcBef>
              <a:spcAft>
                <a:spcPts val="0"/>
              </a:spcAft>
            </a:pPr>
            <a:r>
              <a:rPr lang="ru-RU" altLang="ru-RU" sz="1800" dirty="0" smtClean="0">
                <a:solidFill>
                  <a:schemeClr val="bg1"/>
                </a:solidFill>
                <a:ea typeface="Verdana" panose="020B0604030504040204" pitchFamily="34" charset="0"/>
                <a:cs typeface="Verdana" panose="020B0604030504040204" pitchFamily="34" charset="0"/>
              </a:rPr>
              <a:t>Эти </a:t>
            </a:r>
            <a:r>
              <a:rPr lang="ru-RU" altLang="ru-RU" sz="1800" dirty="0">
                <a:solidFill>
                  <a:schemeClr val="bg1"/>
                </a:solidFill>
                <a:ea typeface="Verdana" panose="020B0604030504040204" pitchFamily="34" charset="0"/>
                <a:cs typeface="Verdana" panose="020B0604030504040204" pitchFamily="34" charset="0"/>
              </a:rPr>
              <a:t>задачи реализуются через </a:t>
            </a:r>
            <a:r>
              <a:rPr lang="ru-RU" altLang="ru-RU" sz="1800" b="1" dirty="0">
                <a:solidFill>
                  <a:schemeClr val="bg1"/>
                </a:solidFill>
                <a:ea typeface="Verdana" panose="020B0604030504040204" pitchFamily="34" charset="0"/>
                <a:cs typeface="Verdana" panose="020B0604030504040204" pitchFamily="34" charset="0"/>
              </a:rPr>
              <a:t>3 группы норм</a:t>
            </a:r>
            <a:r>
              <a:rPr lang="ru-RU" altLang="ru-RU" sz="1800" dirty="0">
                <a:solidFill>
                  <a:schemeClr val="bg1"/>
                </a:solidFill>
                <a:ea typeface="Verdana" panose="020B0604030504040204" pitchFamily="34" charset="0"/>
                <a:cs typeface="Verdana" panose="020B0604030504040204" pitchFamily="34" charset="0"/>
              </a:rPr>
              <a:t>:</a:t>
            </a:r>
          </a:p>
          <a:p>
            <a:pPr>
              <a:spcBef>
                <a:spcPts val="0"/>
              </a:spcBef>
              <a:spcAft>
                <a:spcPts val="0"/>
              </a:spcAft>
              <a:buFontTx/>
              <a:buChar char="-"/>
            </a:pPr>
            <a:r>
              <a:rPr lang="ru-RU" altLang="ru-RU" sz="1800" dirty="0" smtClean="0">
                <a:solidFill>
                  <a:schemeClr val="bg1"/>
                </a:solidFill>
                <a:ea typeface="Verdana" panose="020B0604030504040204" pitchFamily="34" charset="0"/>
                <a:cs typeface="Verdana" panose="020B0604030504040204" pitchFamily="34" charset="0"/>
              </a:rPr>
              <a:t>-нормативы </a:t>
            </a:r>
            <a:r>
              <a:rPr lang="ru-RU" altLang="ru-RU" sz="1800" dirty="0">
                <a:solidFill>
                  <a:schemeClr val="bg1"/>
                </a:solidFill>
                <a:ea typeface="Verdana" panose="020B0604030504040204" pitchFamily="34" charset="0"/>
                <a:cs typeface="Verdana" panose="020B0604030504040204" pitchFamily="34" charset="0"/>
              </a:rPr>
              <a:t>качества окружающей среды </a:t>
            </a:r>
            <a:r>
              <a:rPr lang="en-US" altLang="ru-RU" sz="1800" dirty="0">
                <a:solidFill>
                  <a:schemeClr val="bg1"/>
                </a:solidFill>
                <a:ea typeface="Verdana" panose="020B0604030504040204" pitchFamily="34" charset="0"/>
                <a:cs typeface="Verdana" panose="020B0604030504040204" pitchFamily="34" charset="0"/>
              </a:rPr>
              <a:t> </a:t>
            </a:r>
            <a:r>
              <a:rPr lang="ru-RU" altLang="ru-RU" sz="1800" dirty="0">
                <a:solidFill>
                  <a:schemeClr val="bg1"/>
                </a:solidFill>
                <a:ea typeface="Verdana" panose="020B0604030504040204" pitchFamily="34" charset="0"/>
                <a:cs typeface="Verdana" panose="020B0604030504040204" pitchFamily="34" charset="0"/>
              </a:rPr>
              <a:t>  </a:t>
            </a:r>
          </a:p>
          <a:p>
            <a:pPr>
              <a:spcBef>
                <a:spcPts val="0"/>
              </a:spcBef>
              <a:spcAft>
                <a:spcPts val="0"/>
              </a:spcAft>
              <a:buFontTx/>
              <a:buChar char="-"/>
            </a:pPr>
            <a:r>
              <a:rPr lang="ru-RU" altLang="ru-RU" sz="1800" dirty="0" smtClean="0">
                <a:solidFill>
                  <a:schemeClr val="bg1"/>
                </a:solidFill>
                <a:ea typeface="Verdana" panose="020B0604030504040204" pitchFamily="34" charset="0"/>
                <a:cs typeface="Verdana" panose="020B0604030504040204" pitchFamily="34" charset="0"/>
              </a:rPr>
              <a:t>-экологические </a:t>
            </a:r>
            <a:r>
              <a:rPr lang="ru-RU" altLang="ru-RU" sz="1800" dirty="0">
                <a:solidFill>
                  <a:schemeClr val="bg1"/>
                </a:solidFill>
                <a:ea typeface="Verdana" panose="020B0604030504040204" pitchFamily="34" charset="0"/>
                <a:cs typeface="Verdana" panose="020B0604030504040204" pitchFamily="34" charset="0"/>
              </a:rPr>
              <a:t>требования к хозяйственной и другой деятельности, влияющей на окружающую среду </a:t>
            </a:r>
            <a:endParaRPr lang="en-US" altLang="ru-RU" sz="1800" dirty="0">
              <a:solidFill>
                <a:schemeClr val="bg1"/>
              </a:solidFill>
              <a:ea typeface="Verdana" panose="020B0604030504040204" pitchFamily="34" charset="0"/>
              <a:cs typeface="Verdana" panose="020B0604030504040204" pitchFamily="34" charset="0"/>
            </a:endParaRPr>
          </a:p>
          <a:p>
            <a:pPr>
              <a:spcBef>
                <a:spcPts val="0"/>
              </a:spcBef>
              <a:spcAft>
                <a:spcPts val="0"/>
              </a:spcAft>
            </a:pPr>
            <a:r>
              <a:rPr lang="ru-RU" altLang="ru-RU" sz="1800" dirty="0">
                <a:solidFill>
                  <a:schemeClr val="bg1"/>
                </a:solidFill>
                <a:ea typeface="Verdana" panose="020B0604030504040204" pitchFamily="34" charset="0"/>
                <a:cs typeface="Verdana" panose="020B0604030504040204" pitchFamily="34" charset="0"/>
              </a:rPr>
              <a:t>- </a:t>
            </a:r>
            <a:r>
              <a:rPr lang="ru-RU" altLang="ru-RU" sz="1800" dirty="0" smtClean="0">
                <a:solidFill>
                  <a:schemeClr val="bg1"/>
                </a:solidFill>
                <a:ea typeface="Verdana" panose="020B0604030504040204" pitchFamily="34" charset="0"/>
                <a:cs typeface="Verdana" panose="020B0604030504040204" pitchFamily="34" charset="0"/>
              </a:rPr>
              <a:t>механизм </a:t>
            </a:r>
            <a:r>
              <a:rPr lang="ru-RU" altLang="ru-RU" sz="1800" dirty="0">
                <a:solidFill>
                  <a:schemeClr val="bg1"/>
                </a:solidFill>
                <a:ea typeface="Verdana" panose="020B0604030504040204" pitchFamily="34" charset="0"/>
                <a:cs typeface="Verdana" panose="020B0604030504040204" pitchFamily="34" charset="0"/>
              </a:rPr>
              <a:t>исполнения этих требований </a:t>
            </a:r>
            <a:endParaRPr lang="en-US" altLang="ru-RU" sz="1800" dirty="0">
              <a:solidFill>
                <a:schemeClr val="bg1"/>
              </a:solidFill>
              <a:ea typeface="Verdana" panose="020B0604030504040204" pitchFamily="34" charset="0"/>
              <a:cs typeface="Verdana" panose="020B0604030504040204" pitchFamily="34" charset="0"/>
            </a:endParaRPr>
          </a:p>
          <a:p>
            <a:pPr indent="450215" algn="just">
              <a:spcBef>
                <a:spcPts val="0"/>
              </a:spcBef>
              <a:spcAft>
                <a:spcPts val="0"/>
              </a:spcAft>
            </a:pPr>
            <a:endParaRPr lang="ru-RU" sz="1800" i="1" spc="-10" dirty="0">
              <a:solidFill>
                <a:schemeClr val="bg1"/>
              </a:solidFill>
              <a:ea typeface="Calibri"/>
              <a:cs typeface="Times New Roman"/>
            </a:endParaRPr>
          </a:p>
          <a:p>
            <a:pPr algn="just">
              <a:spcBef>
                <a:spcPts val="0"/>
              </a:spcBef>
              <a:spcAft>
                <a:spcPts val="0"/>
              </a:spcAft>
            </a:pPr>
            <a:r>
              <a:rPr lang="ru-RU" altLang="ru-RU" sz="1800" dirty="0">
                <a:solidFill>
                  <a:schemeClr val="bg1"/>
                </a:solidFill>
                <a:ea typeface="Verdana" panose="020B0604030504040204" pitchFamily="34" charset="0"/>
                <a:cs typeface="Verdana" panose="020B0604030504040204" pitchFamily="34" charset="0"/>
              </a:rPr>
              <a:t>ЗАКОН РЕСПУБЛИКИ БЕЛАРУСЬ 26 ноября 1992 г. № 1982-XІІ </a:t>
            </a:r>
            <a:r>
              <a:rPr lang="ru-RU" altLang="ru-RU" sz="1800" b="1" dirty="0">
                <a:solidFill>
                  <a:schemeClr val="bg1"/>
                </a:solidFill>
                <a:ea typeface="Verdana" panose="020B0604030504040204" pitchFamily="34" charset="0"/>
                <a:cs typeface="Verdana" panose="020B0604030504040204" pitchFamily="34" charset="0"/>
              </a:rPr>
              <a:t>Об охране окружающей среды</a:t>
            </a:r>
            <a:r>
              <a:rPr lang="ru-RU" altLang="ru-RU" sz="1800" dirty="0">
                <a:solidFill>
                  <a:schemeClr val="bg1"/>
                </a:solidFill>
                <a:ea typeface="Verdana" panose="020B0604030504040204" pitchFamily="34" charset="0"/>
                <a:cs typeface="Verdana" panose="020B0604030504040204" pitchFamily="34" charset="0"/>
              </a:rPr>
              <a:t> содержит  свод правил охраны окружающей среды и регулирует природоохранительные отношения в сфере всей природной среды, не выделяя ее отдельные объекты, охране которых посвящено специальное законодательство. </a:t>
            </a:r>
          </a:p>
          <a:p>
            <a:pPr algn="just">
              <a:spcBef>
                <a:spcPts val="0"/>
              </a:spcBef>
              <a:spcAft>
                <a:spcPts val="0"/>
              </a:spcAft>
            </a:pPr>
            <a:r>
              <a:rPr lang="ru-RU" sz="1800" spc="-10" dirty="0" smtClean="0">
                <a:solidFill>
                  <a:schemeClr val="bg1"/>
                </a:solidFill>
                <a:ea typeface="Calibri"/>
                <a:cs typeface="Times New Roman"/>
              </a:rPr>
              <a:t>В 2006 </a:t>
            </a:r>
            <a:r>
              <a:rPr lang="ru-RU" sz="1800" spc="-10" dirty="0">
                <a:solidFill>
                  <a:schemeClr val="bg1"/>
                </a:solidFill>
                <a:ea typeface="Calibri"/>
                <a:cs typeface="Times New Roman"/>
              </a:rPr>
              <a:t>г. вступил в действие Закон Республики Беларусь «О гидрометеорологической деятельности», </a:t>
            </a:r>
          </a:p>
          <a:p>
            <a:pPr algn="just">
              <a:spcBef>
                <a:spcPts val="0"/>
              </a:spcBef>
              <a:spcAft>
                <a:spcPts val="0"/>
              </a:spcAft>
            </a:pPr>
            <a:r>
              <a:rPr lang="ru-RU" sz="1800" spc="-10" dirty="0">
                <a:solidFill>
                  <a:schemeClr val="bg1"/>
                </a:solidFill>
                <a:ea typeface="Calibri"/>
                <a:cs typeface="Times New Roman"/>
              </a:rPr>
              <a:t>в 2007 г. – Законы «О животном мире» и «Об обращении с отходами», </a:t>
            </a:r>
          </a:p>
          <a:p>
            <a:pPr algn="just">
              <a:spcBef>
                <a:spcPts val="0"/>
              </a:spcBef>
              <a:spcAft>
                <a:spcPts val="0"/>
              </a:spcAft>
            </a:pPr>
            <a:r>
              <a:rPr lang="ru-RU" sz="1800" spc="-10" dirty="0">
                <a:solidFill>
                  <a:schemeClr val="bg1"/>
                </a:solidFill>
                <a:ea typeface="Calibri"/>
                <a:cs typeface="Times New Roman"/>
              </a:rPr>
              <a:t>в 2008 г. – Закон «Об охране атмосферного воздуха» и Кодексы Республики Беларусь о недрах и о </a:t>
            </a:r>
            <a:r>
              <a:rPr lang="ru-RU" sz="1800" spc="-10" dirty="0" smtClean="0">
                <a:solidFill>
                  <a:schemeClr val="bg1"/>
                </a:solidFill>
                <a:ea typeface="Calibri"/>
                <a:cs typeface="Times New Roman"/>
              </a:rPr>
              <a:t>земле.</a:t>
            </a:r>
          </a:p>
          <a:p>
            <a:pPr algn="just">
              <a:spcBef>
                <a:spcPts val="0"/>
              </a:spcBef>
              <a:spcAft>
                <a:spcPts val="0"/>
              </a:spcAft>
            </a:pPr>
            <a:r>
              <a:rPr lang="ru-RU" sz="1800" spc="-10" dirty="0" smtClean="0">
                <a:solidFill>
                  <a:schemeClr val="bg1"/>
                </a:solidFill>
                <a:ea typeface="Calibri"/>
                <a:cs typeface="Times New Roman"/>
              </a:rPr>
              <a:t>в </a:t>
            </a:r>
            <a:r>
              <a:rPr lang="ru-RU" sz="1800" spc="-10" dirty="0">
                <a:solidFill>
                  <a:schemeClr val="bg1"/>
                </a:solidFill>
                <a:ea typeface="Calibri"/>
                <a:cs typeface="Times New Roman"/>
              </a:rPr>
              <a:t>2009 г. – Закон «О государственной экологической экспертизе» и др. </a:t>
            </a:r>
            <a:endParaRPr lang="ru-RU" sz="1800" spc="-10" dirty="0" smtClean="0">
              <a:solidFill>
                <a:schemeClr val="bg1"/>
              </a:solidFill>
              <a:ea typeface="Calibri"/>
              <a:cs typeface="Times New Roman"/>
            </a:endParaRPr>
          </a:p>
          <a:p>
            <a:pPr algn="just">
              <a:spcBef>
                <a:spcPts val="0"/>
              </a:spcBef>
              <a:spcAft>
                <a:spcPts val="0"/>
              </a:spcAft>
            </a:pPr>
            <a:r>
              <a:rPr lang="ru-RU" sz="1800" i="1" dirty="0">
                <a:solidFill>
                  <a:schemeClr val="bg1"/>
                </a:solidFill>
              </a:rPr>
              <a:t>Стратегия научно-технического и инновационного развития в области охраны окружающей среды и устойчивого использования природных ресурсов на 2021 – 2025 годы</a:t>
            </a:r>
            <a:endParaRPr lang="ru-RU" sz="1800" i="1" spc="-10" dirty="0">
              <a:solidFill>
                <a:schemeClr val="bg1"/>
              </a:solidFill>
              <a:ea typeface="Calibri"/>
              <a:cs typeface="Times New Roman"/>
            </a:endParaRPr>
          </a:p>
          <a:p>
            <a:pPr indent="450215" algn="just">
              <a:spcBef>
                <a:spcPts val="0"/>
              </a:spcBef>
              <a:spcAft>
                <a:spcPts val="0"/>
              </a:spcAft>
            </a:pPr>
            <a:r>
              <a:rPr lang="ru-RU" sz="1800" spc="-10" dirty="0" smtClean="0">
                <a:solidFill>
                  <a:schemeClr val="bg1"/>
                </a:solidFill>
                <a:ea typeface="Calibri"/>
                <a:cs typeface="Times New Roman"/>
              </a:rPr>
              <a:t>Экологические </a:t>
            </a:r>
            <a:r>
              <a:rPr lang="ru-RU" sz="1800" spc="-10" dirty="0">
                <a:solidFill>
                  <a:schemeClr val="bg1"/>
                </a:solidFill>
                <a:ea typeface="Calibri"/>
                <a:cs typeface="Times New Roman"/>
              </a:rPr>
              <a:t>правоотношения регулируются также Гражданским кодексом, Уголовным кодексом, Кодексом об административных правонарушениях</a:t>
            </a:r>
            <a:r>
              <a:rPr lang="ru-RU" sz="1800" spc="-10" dirty="0" smtClean="0">
                <a:solidFill>
                  <a:schemeClr val="bg1"/>
                </a:solidFill>
                <a:ea typeface="Calibri"/>
                <a:cs typeface="Times New Roman"/>
              </a:rPr>
              <a:t>.</a:t>
            </a:r>
          </a:p>
        </p:txBody>
      </p:sp>
    </p:spTree>
    <p:extLst>
      <p:ext uri="{BB962C8B-B14F-4D97-AF65-F5344CB8AC3E}">
        <p14:creationId xmlns:p14="http://schemas.microsoft.com/office/powerpoint/2010/main" val="2049107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Прямоугольник 1"/>
          <p:cNvSpPr/>
          <p:nvPr/>
        </p:nvSpPr>
        <p:spPr>
          <a:xfrm>
            <a:off x="327804" y="374210"/>
            <a:ext cx="11585276" cy="5078313"/>
          </a:xfrm>
          <a:prstGeom prst="rect">
            <a:avLst/>
          </a:prstGeom>
        </p:spPr>
        <p:txBody>
          <a:bodyPr wrap="square">
            <a:spAutoFit/>
          </a:bodyPr>
          <a:lstStyle/>
          <a:p>
            <a:endParaRPr lang="ru-RU" dirty="0">
              <a:solidFill>
                <a:schemeClr val="bg1"/>
              </a:solidFill>
            </a:endParaRPr>
          </a:p>
          <a:p>
            <a:r>
              <a:rPr lang="ru-RU" dirty="0">
                <a:solidFill>
                  <a:schemeClr val="bg1"/>
                </a:solidFill>
              </a:rPr>
              <a:t>Законодательство об охране </a:t>
            </a:r>
            <a:r>
              <a:rPr lang="ru-RU" dirty="0" smtClean="0">
                <a:solidFill>
                  <a:schemeClr val="bg1"/>
                </a:solidFill>
              </a:rPr>
              <a:t>труда</a:t>
            </a:r>
            <a:endParaRPr lang="en-US" dirty="0" smtClean="0">
              <a:solidFill>
                <a:schemeClr val="bg1"/>
              </a:solidFill>
            </a:endParaRPr>
          </a:p>
          <a:p>
            <a:endParaRPr lang="en-US" dirty="0" smtClean="0">
              <a:solidFill>
                <a:schemeClr val="bg1"/>
              </a:solidFill>
            </a:endParaRPr>
          </a:p>
          <a:p>
            <a:r>
              <a:rPr lang="ru-RU" b="1" dirty="0" smtClean="0">
                <a:solidFill>
                  <a:schemeClr val="bg1"/>
                </a:solidFill>
              </a:rPr>
              <a:t>Конституция</a:t>
            </a:r>
            <a:r>
              <a:rPr lang="ru-RU" dirty="0" smtClean="0">
                <a:solidFill>
                  <a:schemeClr val="bg1"/>
                </a:solidFill>
              </a:rPr>
              <a:t>, </a:t>
            </a:r>
            <a:r>
              <a:rPr lang="ru-RU" b="1" dirty="0" smtClean="0">
                <a:solidFill>
                  <a:schemeClr val="bg1"/>
                </a:solidFill>
              </a:rPr>
              <a:t>Трудовой кодекс РБ</a:t>
            </a:r>
            <a:r>
              <a:rPr lang="ru-RU" dirty="0" smtClean="0">
                <a:solidFill>
                  <a:schemeClr val="bg1"/>
                </a:solidFill>
              </a:rPr>
              <a:t> </a:t>
            </a:r>
          </a:p>
          <a:p>
            <a:r>
              <a:rPr lang="ru-RU" dirty="0" smtClean="0">
                <a:solidFill>
                  <a:schemeClr val="bg1"/>
                </a:solidFill>
              </a:rPr>
              <a:t>и </a:t>
            </a:r>
            <a:r>
              <a:rPr lang="ru-RU" dirty="0">
                <a:solidFill>
                  <a:schemeClr val="bg1"/>
                </a:solidFill>
              </a:rPr>
              <a:t>издаваемых в соответствии с ними </a:t>
            </a:r>
            <a:r>
              <a:rPr lang="ru-RU" dirty="0" smtClean="0">
                <a:solidFill>
                  <a:schemeClr val="bg1"/>
                </a:solidFill>
              </a:rPr>
              <a:t>законодательные </a:t>
            </a:r>
            <a:r>
              <a:rPr lang="ru-RU" dirty="0">
                <a:solidFill>
                  <a:schemeClr val="bg1"/>
                </a:solidFill>
              </a:rPr>
              <a:t>и </a:t>
            </a:r>
            <a:r>
              <a:rPr lang="ru-RU" dirty="0" smtClean="0">
                <a:solidFill>
                  <a:schemeClr val="bg1"/>
                </a:solidFill>
              </a:rPr>
              <a:t>иные нормативные акты. </a:t>
            </a:r>
          </a:p>
          <a:p>
            <a:endParaRPr lang="ru-RU" dirty="0">
              <a:solidFill>
                <a:schemeClr val="bg1"/>
              </a:solidFill>
            </a:endParaRPr>
          </a:p>
          <a:p>
            <a:r>
              <a:rPr lang="ru-RU" dirty="0">
                <a:solidFill>
                  <a:schemeClr val="bg1"/>
                </a:solidFill>
              </a:rPr>
              <a:t>Основные направления государственной политики в области охраны труда:</a:t>
            </a:r>
          </a:p>
          <a:p>
            <a:r>
              <a:rPr lang="ru-RU" dirty="0">
                <a:solidFill>
                  <a:schemeClr val="bg1"/>
                </a:solidFill>
              </a:rPr>
              <a:t>- признание и обеспечение приоритета жизни и здоровья работников по отношению к результатам </a:t>
            </a:r>
            <a:r>
              <a:rPr lang="ru-RU" dirty="0" smtClean="0">
                <a:solidFill>
                  <a:schemeClr val="bg1"/>
                </a:solidFill>
              </a:rPr>
              <a:t>производственной </a:t>
            </a:r>
            <a:r>
              <a:rPr lang="ru-RU" dirty="0">
                <a:solidFill>
                  <a:schemeClr val="bg1"/>
                </a:solidFill>
              </a:rPr>
              <a:t>деятельности предприятий.</a:t>
            </a:r>
          </a:p>
          <a:p>
            <a:r>
              <a:rPr lang="ru-RU" dirty="0">
                <a:solidFill>
                  <a:schemeClr val="bg1"/>
                </a:solidFill>
              </a:rPr>
              <a:t>- установление единых нормативных требований по охране труда для предприятий всех форм собственности независимо от сферы хозяйственной деятельности и ведомственной подчиненности</a:t>
            </a:r>
          </a:p>
          <a:p>
            <a:pPr marL="285750" indent="-285750">
              <a:buFontTx/>
              <a:buChar char="-"/>
            </a:pPr>
            <a:r>
              <a:rPr lang="ru-RU" dirty="0" smtClean="0">
                <a:solidFill>
                  <a:schemeClr val="bg1"/>
                </a:solidFill>
              </a:rPr>
              <a:t>защита </a:t>
            </a:r>
            <a:r>
              <a:rPr lang="ru-RU" dirty="0">
                <a:solidFill>
                  <a:schemeClr val="bg1"/>
                </a:solidFill>
              </a:rPr>
              <a:t>интересов работников, пострадавших в результате несчастных случаев на </a:t>
            </a:r>
            <a:r>
              <a:rPr lang="ru-RU" dirty="0" smtClean="0">
                <a:solidFill>
                  <a:schemeClr val="bg1"/>
                </a:solidFill>
              </a:rPr>
              <a:t>производстве</a:t>
            </a:r>
          </a:p>
          <a:p>
            <a:pPr marL="285750" indent="-285750">
              <a:buFontTx/>
              <a:buChar char="-"/>
            </a:pPr>
            <a:endParaRPr lang="ru-RU" dirty="0">
              <a:solidFill>
                <a:schemeClr val="bg1"/>
              </a:solidFill>
            </a:endParaRPr>
          </a:p>
          <a:p>
            <a:r>
              <a:rPr lang="ru-RU" i="1" dirty="0">
                <a:solidFill>
                  <a:schemeClr val="bg1"/>
                </a:solidFill>
              </a:rPr>
              <a:t>Каждый работник имеет право на охрану труда, в том числе:</a:t>
            </a:r>
          </a:p>
          <a:p>
            <a:r>
              <a:rPr lang="ru-RU" i="1" dirty="0">
                <a:solidFill>
                  <a:schemeClr val="bg1"/>
                </a:solidFill>
              </a:rPr>
              <a:t>- на рабочее место, защищенное от воздействия вредных или опасных производственных факторов</a:t>
            </a:r>
          </a:p>
          <a:p>
            <a:r>
              <a:rPr lang="ru-RU" i="1" dirty="0">
                <a:solidFill>
                  <a:schemeClr val="bg1"/>
                </a:solidFill>
              </a:rPr>
              <a:t>- на возмещение вреда, причиненного увечьем, профессиональным заболеванием либо иным повреждением здоровья, связанным с исполнением им трудовых обязанностей</a:t>
            </a:r>
          </a:p>
          <a:p>
            <a:r>
              <a:rPr lang="ru-RU" i="1" dirty="0">
                <a:solidFill>
                  <a:schemeClr val="bg1"/>
                </a:solidFill>
              </a:rPr>
              <a:t>- на обучение безопасным методам и приемам труда за счет работодателя и др.</a:t>
            </a:r>
          </a:p>
        </p:txBody>
      </p:sp>
      <p:sp>
        <p:nvSpPr>
          <p:cNvPr id="4" name="Номер слайда 3"/>
          <p:cNvSpPr>
            <a:spLocks noGrp="1"/>
          </p:cNvSpPr>
          <p:nvPr>
            <p:ph type="sldNum" sz="quarter" idx="12"/>
          </p:nvPr>
        </p:nvSpPr>
        <p:spPr>
          <a:xfrm>
            <a:off x="10937966" y="6019799"/>
            <a:ext cx="1142245" cy="669925"/>
          </a:xfrm>
        </p:spPr>
        <p:txBody>
          <a:bodyPr/>
          <a:lstStyle/>
          <a:p>
            <a:fld id="{A4211F89-2E92-4E14-B032-14DE4A52F6A2}" type="slidenum">
              <a:rPr lang="ru-RU" sz="1200" smtClean="0"/>
              <a:t>44</a:t>
            </a:fld>
            <a:endParaRPr lang="ru-RU" sz="1200" dirty="0"/>
          </a:p>
        </p:txBody>
      </p:sp>
    </p:spTree>
    <p:extLst>
      <p:ext uri="{BB962C8B-B14F-4D97-AF65-F5344CB8AC3E}">
        <p14:creationId xmlns:p14="http://schemas.microsoft.com/office/powerpoint/2010/main" val="282869662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653143" y="620688"/>
            <a:ext cx="9875520" cy="6237312"/>
          </a:xfrm>
        </p:spPr>
        <p:txBody>
          <a:bodyPr>
            <a:normAutofit/>
          </a:bodyPr>
          <a:lstStyle/>
          <a:p>
            <a:pPr algn="just">
              <a:spcBef>
                <a:spcPts val="0"/>
              </a:spcBef>
              <a:spcAft>
                <a:spcPts val="0"/>
              </a:spcAft>
            </a:pPr>
            <a:r>
              <a:rPr lang="ru-RU" sz="1800" spc="-10" dirty="0" smtClean="0">
                <a:solidFill>
                  <a:prstClr val="black"/>
                </a:solidFill>
                <a:ea typeface="Calibri"/>
                <a:cs typeface="Times New Roman"/>
              </a:rPr>
              <a:t>Правовую </a:t>
            </a:r>
            <a:r>
              <a:rPr lang="ru-RU" sz="1800" spc="-10" dirty="0">
                <a:solidFill>
                  <a:prstClr val="black"/>
                </a:solidFill>
                <a:ea typeface="Calibri"/>
                <a:cs typeface="Times New Roman"/>
              </a:rPr>
              <a:t>основу организации работ </a:t>
            </a:r>
            <a:r>
              <a:rPr lang="ru-RU" sz="1800" i="1" spc="-10" dirty="0">
                <a:solidFill>
                  <a:prstClr val="black"/>
                </a:solidFill>
                <a:ea typeface="Calibri"/>
                <a:cs typeface="Times New Roman"/>
              </a:rPr>
              <a:t>в чрезвычайных ситуациях </a:t>
            </a:r>
            <a:r>
              <a:rPr lang="ru-RU" sz="1800" spc="-10" dirty="0">
                <a:solidFill>
                  <a:prstClr val="black"/>
                </a:solidFill>
                <a:ea typeface="Calibri"/>
                <a:cs typeface="Times New Roman"/>
              </a:rPr>
              <a:t>и в связи с ликвидацией их последствий составляют законы</a:t>
            </a:r>
            <a:r>
              <a:rPr lang="ru-RU" sz="1800" spc="-10" dirty="0" smtClean="0">
                <a:solidFill>
                  <a:prstClr val="black"/>
                </a:solidFill>
                <a:ea typeface="Calibri"/>
                <a:cs typeface="Times New Roman"/>
              </a:rPr>
              <a:t>:</a:t>
            </a:r>
          </a:p>
          <a:p>
            <a:pPr algn="just">
              <a:spcBef>
                <a:spcPts val="0"/>
              </a:spcBef>
              <a:spcAft>
                <a:spcPts val="0"/>
              </a:spcAft>
            </a:pPr>
            <a:endParaRPr lang="ru-RU" sz="1800" spc="-10" dirty="0" smtClean="0">
              <a:solidFill>
                <a:prstClr val="black"/>
              </a:solidFill>
              <a:ea typeface="Calibri"/>
              <a:cs typeface="Times New Roman"/>
            </a:endParaRPr>
          </a:p>
          <a:p>
            <a:pPr>
              <a:spcBef>
                <a:spcPts val="0"/>
              </a:spcBef>
              <a:spcAft>
                <a:spcPts val="0"/>
              </a:spcAft>
            </a:pPr>
            <a:r>
              <a:rPr lang="ru-RU" sz="1800" dirty="0">
                <a:solidFill>
                  <a:schemeClr val="bg1"/>
                </a:solidFill>
              </a:rPr>
              <a:t>Закон РБ </a:t>
            </a:r>
            <a:r>
              <a:rPr lang="ru-RU" sz="1800" b="1" i="1" dirty="0">
                <a:solidFill>
                  <a:schemeClr val="bg1"/>
                </a:solidFill>
              </a:rPr>
              <a:t>О защите населения и территорий от чрезвычайных ситуаций </a:t>
            </a:r>
            <a:r>
              <a:rPr lang="ru-RU" sz="1800" i="1" dirty="0">
                <a:solidFill>
                  <a:schemeClr val="bg1"/>
                </a:solidFill>
              </a:rPr>
              <a:t>от 5 мая 1998 г. № 141–З</a:t>
            </a:r>
            <a:r>
              <a:rPr lang="ru-RU" sz="1800" b="1" i="1" dirty="0">
                <a:solidFill>
                  <a:schemeClr val="bg1"/>
                </a:solidFill>
              </a:rPr>
              <a:t> </a:t>
            </a:r>
            <a:r>
              <a:rPr lang="ru-RU" sz="1800" dirty="0">
                <a:solidFill>
                  <a:schemeClr val="bg1"/>
                </a:solidFill>
              </a:rPr>
              <a:t>определяет общие организационно-правовые нормы в области защиты населения, всего земельного, водного, воздушного пространства, объектов производственного и социального назначения, а так же окружающей природной среды от ЧС природного и техногенного характера.</a:t>
            </a:r>
            <a:endParaRPr lang="en-US" sz="1800" dirty="0">
              <a:solidFill>
                <a:schemeClr val="bg1"/>
              </a:solidFill>
            </a:endParaRPr>
          </a:p>
          <a:p>
            <a:pPr>
              <a:spcBef>
                <a:spcPts val="0"/>
              </a:spcBef>
              <a:spcAft>
                <a:spcPts val="0"/>
              </a:spcAft>
            </a:pPr>
            <a:r>
              <a:rPr lang="ru-RU" sz="1800" dirty="0">
                <a:solidFill>
                  <a:schemeClr val="bg1"/>
                </a:solidFill>
              </a:rPr>
              <a:t>Основные </a:t>
            </a:r>
            <a:r>
              <a:rPr lang="ru-RU" sz="1800" b="1" dirty="0">
                <a:solidFill>
                  <a:schemeClr val="bg1"/>
                </a:solidFill>
              </a:rPr>
              <a:t>цели</a:t>
            </a:r>
            <a:r>
              <a:rPr lang="ru-RU" sz="1800" dirty="0">
                <a:solidFill>
                  <a:schemeClr val="bg1"/>
                </a:solidFill>
              </a:rPr>
              <a:t> закона: предупреждение возникновения и развития ЧС, снижение размеров ущерба и потерь от ЧС, ликвидация ЧС. </a:t>
            </a:r>
            <a:endParaRPr lang="ru-RU" sz="1800" dirty="0" smtClean="0">
              <a:solidFill>
                <a:schemeClr val="bg1"/>
              </a:solidFill>
            </a:endParaRPr>
          </a:p>
          <a:p>
            <a:pPr>
              <a:spcBef>
                <a:spcPts val="0"/>
              </a:spcBef>
              <a:spcAft>
                <a:spcPts val="0"/>
              </a:spcAft>
            </a:pPr>
            <a:endParaRPr lang="ru-RU" sz="1800" dirty="0">
              <a:solidFill>
                <a:schemeClr val="bg1"/>
              </a:solidFill>
            </a:endParaRPr>
          </a:p>
          <a:p>
            <a:pPr>
              <a:spcBef>
                <a:spcPts val="0"/>
              </a:spcBef>
              <a:spcAft>
                <a:spcPts val="0"/>
              </a:spcAft>
            </a:pPr>
            <a:r>
              <a:rPr lang="ru-RU" sz="1800" i="1" dirty="0">
                <a:solidFill>
                  <a:schemeClr val="bg1"/>
                </a:solidFill>
              </a:rPr>
              <a:t>Законодательство в области защиты населения и территорий от чрезвычайных ситуаций состоит из настоящего Закона и иных актов законодательства Республики Беларусь</a:t>
            </a:r>
            <a:r>
              <a:rPr lang="ru-RU" sz="1800" dirty="0">
                <a:solidFill>
                  <a:schemeClr val="bg1"/>
                </a:solidFill>
              </a:rPr>
              <a:t>.</a:t>
            </a:r>
          </a:p>
          <a:p>
            <a:pPr algn="just">
              <a:spcBef>
                <a:spcPts val="0"/>
              </a:spcBef>
              <a:spcAft>
                <a:spcPts val="0"/>
              </a:spcAft>
            </a:pPr>
            <a:endParaRPr lang="ru-RU" sz="1800" spc="-10" dirty="0">
              <a:solidFill>
                <a:prstClr val="black"/>
              </a:solidFill>
              <a:ea typeface="Calibri"/>
              <a:cs typeface="Times New Roman"/>
            </a:endParaRPr>
          </a:p>
          <a:p>
            <a:pPr algn="just">
              <a:spcBef>
                <a:spcPts val="0"/>
              </a:spcBef>
              <a:spcAft>
                <a:spcPts val="0"/>
              </a:spcAft>
            </a:pPr>
            <a:r>
              <a:rPr lang="ru-RU" sz="1800" spc="-10" dirty="0" smtClean="0">
                <a:solidFill>
                  <a:prstClr val="black"/>
                </a:solidFill>
                <a:ea typeface="Calibri"/>
                <a:cs typeface="Times New Roman"/>
              </a:rPr>
              <a:t>Закон </a:t>
            </a:r>
            <a:r>
              <a:rPr lang="ru-RU" sz="1800" spc="-10" dirty="0">
                <a:solidFill>
                  <a:prstClr val="black"/>
                </a:solidFill>
                <a:ea typeface="Calibri"/>
                <a:cs typeface="Times New Roman"/>
              </a:rPr>
              <a:t>Республики Беларусь «О санитарно-эпидемиологическом благополучии населения» от 1993 г., </a:t>
            </a:r>
          </a:p>
          <a:p>
            <a:pPr algn="just">
              <a:spcBef>
                <a:spcPts val="0"/>
              </a:spcBef>
              <a:spcAft>
                <a:spcPts val="0"/>
              </a:spcAft>
            </a:pPr>
            <a:r>
              <a:rPr lang="ru-RU" sz="1800" spc="-10" dirty="0">
                <a:solidFill>
                  <a:prstClr val="black"/>
                </a:solidFill>
                <a:ea typeface="Calibri"/>
                <a:cs typeface="Times New Roman"/>
              </a:rPr>
              <a:t>Закон Республики Беларусь « О здравоохранении» от 1993 г</a:t>
            </a:r>
            <a:r>
              <a:rPr lang="ru-RU" sz="1800" spc="-10" dirty="0" smtClean="0">
                <a:solidFill>
                  <a:prstClr val="black"/>
                </a:solidFill>
                <a:ea typeface="Calibri"/>
                <a:cs typeface="Times New Roman"/>
              </a:rPr>
              <a:t>.,</a:t>
            </a:r>
          </a:p>
          <a:p>
            <a:pPr algn="just">
              <a:spcBef>
                <a:spcPts val="0"/>
              </a:spcBef>
              <a:spcAft>
                <a:spcPts val="0"/>
              </a:spcAft>
            </a:pPr>
            <a:r>
              <a:rPr lang="ru-RU" sz="1800" spc="-10" dirty="0">
                <a:solidFill>
                  <a:schemeClr val="bg1"/>
                </a:solidFill>
                <a:ea typeface="Calibri"/>
                <a:cs typeface="Times New Roman"/>
              </a:rPr>
              <a:t>Закон Республики Беларусь «О радиационной безопасности населения» от 1998 г., </a:t>
            </a:r>
          </a:p>
          <a:p>
            <a:pPr algn="just">
              <a:spcBef>
                <a:spcPts val="0"/>
              </a:spcBef>
              <a:spcAft>
                <a:spcPts val="0"/>
              </a:spcAft>
            </a:pPr>
            <a:r>
              <a:rPr lang="ru-RU" sz="1800" spc="-10" dirty="0" smtClean="0">
                <a:solidFill>
                  <a:schemeClr val="bg1"/>
                </a:solidFill>
                <a:ea typeface="Calibri"/>
                <a:cs typeface="Times New Roman"/>
              </a:rPr>
              <a:t>Закон </a:t>
            </a:r>
            <a:r>
              <a:rPr lang="ru-RU" sz="1800" spc="-10" dirty="0">
                <a:solidFill>
                  <a:schemeClr val="bg1"/>
                </a:solidFill>
                <a:ea typeface="Calibri"/>
                <a:cs typeface="Times New Roman"/>
              </a:rPr>
              <a:t>Республики Беларусь «О правовом режиме территорий, подвергшихся радиоактивному загрязнению в результате аварии на Чернобыльской АЭС» от 1991 г. и др</a:t>
            </a:r>
            <a:r>
              <a:rPr lang="ru-RU" sz="1800" spc="-10" dirty="0" smtClean="0">
                <a:solidFill>
                  <a:schemeClr val="bg1"/>
                </a:solidFill>
                <a:ea typeface="Calibri"/>
                <a:cs typeface="Times New Roman"/>
              </a:rPr>
              <a:t>.</a:t>
            </a:r>
          </a:p>
          <a:p>
            <a:pPr algn="just">
              <a:spcBef>
                <a:spcPts val="0"/>
              </a:spcBef>
              <a:spcAft>
                <a:spcPts val="0"/>
              </a:spcAft>
            </a:pPr>
            <a:endParaRPr lang="ru-RU" sz="1800" spc="-10" dirty="0">
              <a:solidFill>
                <a:schemeClr val="bg1"/>
              </a:solidFill>
              <a:ea typeface="Calibri"/>
              <a:cs typeface="Times New Roman"/>
            </a:endParaRPr>
          </a:p>
          <a:p>
            <a:pPr algn="just">
              <a:spcBef>
                <a:spcPts val="0"/>
              </a:spcBef>
              <a:spcAft>
                <a:spcPts val="0"/>
              </a:spcAft>
            </a:pPr>
            <a:endParaRPr lang="ru-RU" sz="1800" dirty="0">
              <a:solidFill>
                <a:schemeClr val="bg1"/>
              </a:solidFill>
              <a:ea typeface="Calibri"/>
              <a:cs typeface="Times New Roman"/>
            </a:endParaRPr>
          </a:p>
          <a:p>
            <a:pPr indent="450215" algn="just">
              <a:lnSpc>
                <a:spcPct val="115000"/>
              </a:lnSpc>
            </a:pPr>
            <a:endParaRPr lang="ru-RU" sz="2400" dirty="0">
              <a:latin typeface="Times New Roman" pitchFamily="18" charset="0"/>
              <a:cs typeface="Times New Roman" pitchFamily="18" charset="0"/>
            </a:endParaRPr>
          </a:p>
        </p:txBody>
      </p:sp>
    </p:spTree>
    <p:extLst>
      <p:ext uri="{BB962C8B-B14F-4D97-AF65-F5344CB8AC3E}">
        <p14:creationId xmlns:p14="http://schemas.microsoft.com/office/powerpoint/2010/main" val="16244035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62753" y="406456"/>
            <a:ext cx="11734800" cy="5324535"/>
          </a:xfrm>
          <a:prstGeom prst="rect">
            <a:avLst/>
          </a:prstGeom>
        </p:spPr>
        <p:txBody>
          <a:bodyPr wrap="square">
            <a:spAutoFit/>
          </a:bodyPr>
          <a:lstStyle/>
          <a:p>
            <a:pPr marL="285750" indent="-285750">
              <a:buFont typeface="Arial" panose="020B0604020202020204" pitchFamily="34" charset="0"/>
              <a:buChar char="•"/>
            </a:pPr>
            <a:r>
              <a:rPr lang="ru-RU" sz="1700" dirty="0" smtClean="0">
                <a:solidFill>
                  <a:schemeClr val="bg1"/>
                </a:solidFill>
              </a:rPr>
              <a:t>Закон </a:t>
            </a:r>
            <a:r>
              <a:rPr lang="ru-RU" sz="1700" dirty="0">
                <a:solidFill>
                  <a:schemeClr val="bg1"/>
                </a:solidFill>
              </a:rPr>
              <a:t>Республики Беларусь </a:t>
            </a:r>
            <a:r>
              <a:rPr lang="ru-RU" sz="1000" dirty="0">
                <a:solidFill>
                  <a:schemeClr val="bg1"/>
                </a:solidFill>
              </a:rPr>
              <a:t>от 5 января 2016 года </a:t>
            </a:r>
            <a:r>
              <a:rPr lang="ru-RU" sz="1700" dirty="0">
                <a:solidFill>
                  <a:schemeClr val="bg1"/>
                </a:solidFill>
              </a:rPr>
              <a:t>«О промышленной безопасности» </a:t>
            </a:r>
          </a:p>
          <a:p>
            <a:pPr marL="285750" indent="-285750">
              <a:buFont typeface="Arial" panose="020B0604020202020204" pitchFamily="34" charset="0"/>
              <a:buChar char="•"/>
            </a:pPr>
            <a:r>
              <a:rPr lang="ru-RU" sz="1700" dirty="0">
                <a:solidFill>
                  <a:schemeClr val="bg1"/>
                </a:solidFill>
              </a:rPr>
              <a:t>Постановление Совета Министров Республики Беларусь </a:t>
            </a:r>
            <a:r>
              <a:rPr lang="ru-RU" sz="1000" dirty="0">
                <a:solidFill>
                  <a:schemeClr val="bg1"/>
                </a:solidFill>
              </a:rPr>
              <a:t>от 31 декабря 2008 г. № 2056</a:t>
            </a:r>
            <a:r>
              <a:rPr lang="ru-RU" sz="1700" dirty="0">
                <a:solidFill>
                  <a:schemeClr val="bg1"/>
                </a:solidFill>
              </a:rPr>
              <a:t>«О некоторых вопросах осуществления государственного надзора в области обеспечения ядерной и радиационной безопасности» </a:t>
            </a:r>
          </a:p>
          <a:p>
            <a:pPr marL="285750" indent="-285750">
              <a:buFont typeface="Arial" panose="020B0604020202020204" pitchFamily="34" charset="0"/>
              <a:buChar char="•"/>
            </a:pPr>
            <a:r>
              <a:rPr lang="ru-RU" sz="1700" dirty="0">
                <a:solidFill>
                  <a:schemeClr val="bg1"/>
                </a:solidFill>
              </a:rPr>
              <a:t>Постановление Совета Министров Республики Беларусь </a:t>
            </a:r>
            <a:r>
              <a:rPr lang="ru-RU" sz="1000" dirty="0">
                <a:solidFill>
                  <a:schemeClr val="bg1"/>
                </a:solidFill>
              </a:rPr>
              <a:t>от 19 ноября 2004 г. № 1466 </a:t>
            </a:r>
            <a:r>
              <a:rPr lang="ru-RU" sz="1700" dirty="0">
                <a:solidFill>
                  <a:schemeClr val="bg1"/>
                </a:solidFill>
              </a:rPr>
              <a:t>"Об утверждении Положения о системе мониторинга и прогнозирования чрезвычайных ситуаций природного и техногенного характера"</a:t>
            </a:r>
          </a:p>
          <a:p>
            <a:pPr marL="285750" indent="-285750">
              <a:buFont typeface="Arial" panose="020B0604020202020204" pitchFamily="34" charset="0"/>
              <a:buChar char="•"/>
            </a:pPr>
            <a:r>
              <a:rPr lang="ru-RU" sz="1700" dirty="0">
                <a:solidFill>
                  <a:schemeClr val="bg1"/>
                </a:solidFill>
              </a:rPr>
              <a:t>Постановление Совета Министров Республики Беларусь </a:t>
            </a:r>
            <a:r>
              <a:rPr lang="ru-RU" sz="1000" dirty="0">
                <a:solidFill>
                  <a:schemeClr val="bg1"/>
                </a:solidFill>
              </a:rPr>
              <a:t>от 4 июля 2003 г. № 905 </a:t>
            </a:r>
            <a:r>
              <a:rPr lang="ru-RU" sz="1700" dirty="0">
                <a:solidFill>
                  <a:schemeClr val="bg1"/>
                </a:solidFill>
              </a:rPr>
              <a:t>"Об утверждении Положения о государственном надзоре и контроле в области защиты населения и территорий от чрезвычайных ситуаций природного и техногенного характера" </a:t>
            </a:r>
          </a:p>
          <a:p>
            <a:pPr marL="285750" indent="-285750">
              <a:buFont typeface="Arial" panose="020B0604020202020204" pitchFamily="34" charset="0"/>
              <a:buChar char="•"/>
            </a:pPr>
            <a:r>
              <a:rPr lang="ru-RU" sz="1700" dirty="0">
                <a:solidFill>
                  <a:schemeClr val="bg1"/>
                </a:solidFill>
              </a:rPr>
              <a:t>Постановление Совета Министров Республики Беларусь </a:t>
            </a:r>
            <a:r>
              <a:rPr lang="ru-RU" sz="1000" dirty="0">
                <a:solidFill>
                  <a:schemeClr val="bg1"/>
                </a:solidFill>
              </a:rPr>
              <a:t>от 10 апреля 2001 г. № 495</a:t>
            </a:r>
            <a:r>
              <a:rPr lang="ru-RU" sz="1700" dirty="0">
                <a:solidFill>
                  <a:schemeClr val="bg1"/>
                </a:solidFill>
              </a:rPr>
              <a:t>«О Государственной системе предупреждения и ликвидации чрезвычайных ситуаций»</a:t>
            </a:r>
          </a:p>
          <a:p>
            <a:pPr marL="285750" indent="-285750">
              <a:buFont typeface="Arial" panose="020B0604020202020204" pitchFamily="34" charset="0"/>
              <a:buChar char="•"/>
            </a:pPr>
            <a:r>
              <a:rPr lang="ru-RU" sz="1700" dirty="0">
                <a:solidFill>
                  <a:schemeClr val="bg1"/>
                </a:solidFill>
              </a:rPr>
              <a:t>Перечень ТНПА и их структурных элементов, образующих систему противопожарного нормирования и стандартизации</a:t>
            </a:r>
          </a:p>
          <a:p>
            <a:pPr marL="285750" indent="-285750">
              <a:buFont typeface="Arial" panose="020B0604020202020204" pitchFamily="34" charset="0"/>
              <a:buChar char="•"/>
            </a:pPr>
            <a:r>
              <a:rPr lang="ru-RU" sz="1700" dirty="0">
                <a:solidFill>
                  <a:schemeClr val="bg1"/>
                </a:solidFill>
              </a:rPr>
              <a:t>ТКП 474-2013 (02300) МКС 13.220.01 Категорирование помещений, зданий и наружных установок по взрывопожарной и пожарной опасности</a:t>
            </a:r>
          </a:p>
          <a:p>
            <a:pPr marL="285750" indent="-285750">
              <a:buFont typeface="Arial" panose="020B0604020202020204" pitchFamily="34" charset="0"/>
              <a:buChar char="•"/>
            </a:pPr>
            <a:r>
              <a:rPr lang="ru-RU" sz="1700" dirty="0">
                <a:solidFill>
                  <a:schemeClr val="bg1"/>
                </a:solidFill>
              </a:rPr>
              <a:t>ТКП Технические кодексы установившейся практики в области пожарной безопасности и гражданской обороны.</a:t>
            </a:r>
          </a:p>
          <a:p>
            <a:pPr marL="285750" indent="-285750">
              <a:buFont typeface="Arial" panose="020B0604020202020204" pitchFamily="34" charset="0"/>
              <a:buChar char="•"/>
            </a:pPr>
            <a:r>
              <a:rPr lang="ru-RU" sz="1700" dirty="0">
                <a:solidFill>
                  <a:schemeClr val="bg1"/>
                </a:solidFill>
              </a:rPr>
              <a:t>НПБ Нормы пожарной безопасности в области пожарной безопасности и гражданской обороны.</a:t>
            </a:r>
          </a:p>
          <a:p>
            <a:pPr marL="285750" indent="-285750">
              <a:buFont typeface="Arial" panose="020B0604020202020204" pitchFamily="34" charset="0"/>
              <a:buChar char="•"/>
            </a:pPr>
            <a:r>
              <a:rPr lang="ru-RU" sz="1700" dirty="0">
                <a:solidFill>
                  <a:schemeClr val="bg1"/>
                </a:solidFill>
              </a:rPr>
              <a:t>ППБ Правила пожарной безопасности в области пожарной безопасности и гражданской обороны</a:t>
            </a:r>
            <a:r>
              <a:rPr lang="ru-RU" sz="1700" dirty="0"/>
              <a:t>.</a:t>
            </a:r>
          </a:p>
        </p:txBody>
      </p:sp>
    </p:spTree>
    <p:extLst>
      <p:ext uri="{BB962C8B-B14F-4D97-AF65-F5344CB8AC3E}">
        <p14:creationId xmlns:p14="http://schemas.microsoft.com/office/powerpoint/2010/main" val="31570902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1"/>
          </p:nvPr>
        </p:nvSpPr>
        <p:spPr>
          <a:xfrm>
            <a:off x="197963" y="103695"/>
            <a:ext cx="11821213" cy="6631757"/>
          </a:xfrm>
        </p:spPr>
        <p:txBody>
          <a:bodyPr>
            <a:normAutofit fontScale="92500"/>
          </a:bodyPr>
          <a:lstStyle/>
          <a:p>
            <a:pPr>
              <a:lnSpc>
                <a:spcPct val="110000"/>
              </a:lnSpc>
              <a:spcBef>
                <a:spcPts val="0"/>
              </a:spcBef>
              <a:spcAft>
                <a:spcPts val="0"/>
              </a:spcAft>
            </a:pPr>
            <a:r>
              <a:rPr lang="ru-RU" sz="2200" b="1" dirty="0">
                <a:solidFill>
                  <a:schemeClr val="bg1"/>
                </a:solidFill>
              </a:rPr>
              <a:t>Опасности принято разделять на</a:t>
            </a:r>
            <a:r>
              <a:rPr lang="ru-RU" sz="2200" dirty="0">
                <a:solidFill>
                  <a:schemeClr val="bg1"/>
                </a:solidFill>
              </a:rPr>
              <a:t> - происшествия, чрезвычайные происшествия, аварии, катастрофы и стихийные бедствия</a:t>
            </a:r>
            <a:r>
              <a:rPr lang="ru-RU" sz="2200" dirty="0" smtClean="0">
                <a:solidFill>
                  <a:schemeClr val="bg1"/>
                </a:solidFill>
              </a:rPr>
              <a:t>.</a:t>
            </a:r>
          </a:p>
          <a:p>
            <a:pPr>
              <a:lnSpc>
                <a:spcPct val="110000"/>
              </a:lnSpc>
              <a:spcBef>
                <a:spcPts val="0"/>
              </a:spcBef>
              <a:spcAft>
                <a:spcPts val="0"/>
              </a:spcAft>
            </a:pPr>
            <a:endParaRPr lang="ru-RU" sz="2200" dirty="0"/>
          </a:p>
          <a:p>
            <a:pPr>
              <a:lnSpc>
                <a:spcPct val="110000"/>
              </a:lnSpc>
              <a:spcBef>
                <a:spcPts val="0"/>
              </a:spcBef>
              <a:spcAft>
                <a:spcPts val="0"/>
              </a:spcAft>
            </a:pPr>
            <a:r>
              <a:rPr lang="ru-RU" sz="2200" b="1" i="1" spc="-10" dirty="0" smtClean="0">
                <a:solidFill>
                  <a:schemeClr val="bg1"/>
                </a:solidFill>
                <a:ea typeface="Calibri"/>
                <a:cs typeface="Times New Roman"/>
              </a:rPr>
              <a:t>Происшествие</a:t>
            </a:r>
            <a:r>
              <a:rPr lang="ru-RU" sz="2200" spc="-10" dirty="0" smtClean="0">
                <a:solidFill>
                  <a:schemeClr val="bg1"/>
                </a:solidFill>
                <a:ea typeface="Calibri"/>
                <a:cs typeface="Times New Roman"/>
              </a:rPr>
              <a:t> </a:t>
            </a:r>
            <a:r>
              <a:rPr lang="ru-RU" sz="2200" spc="-10" dirty="0">
                <a:solidFill>
                  <a:schemeClr val="bg1"/>
                </a:solidFill>
                <a:ea typeface="Calibri"/>
                <a:cs typeface="Times New Roman"/>
              </a:rPr>
              <a:t>- событие, состоящее из негативного воздействия с причинением ущерба людским, природным или материальным ресурсам</a:t>
            </a:r>
            <a:r>
              <a:rPr lang="ru-RU" sz="2200" spc="-10" dirty="0" smtClean="0">
                <a:solidFill>
                  <a:schemeClr val="bg1"/>
                </a:solidFill>
                <a:ea typeface="Calibri"/>
                <a:cs typeface="Times New Roman"/>
              </a:rPr>
              <a:t>.</a:t>
            </a:r>
          </a:p>
          <a:p>
            <a:pPr>
              <a:lnSpc>
                <a:spcPct val="110000"/>
              </a:lnSpc>
              <a:spcBef>
                <a:spcPts val="0"/>
              </a:spcBef>
              <a:spcAft>
                <a:spcPts val="0"/>
              </a:spcAft>
            </a:pPr>
            <a:endParaRPr lang="ru-RU" sz="2200" spc="-10" dirty="0" smtClean="0">
              <a:solidFill>
                <a:schemeClr val="bg1"/>
              </a:solidFill>
              <a:ea typeface="Calibri"/>
              <a:cs typeface="Times New Roman"/>
            </a:endParaRPr>
          </a:p>
          <a:p>
            <a:pPr>
              <a:lnSpc>
                <a:spcPct val="110000"/>
              </a:lnSpc>
              <a:spcBef>
                <a:spcPts val="0"/>
              </a:spcBef>
              <a:spcAft>
                <a:spcPts val="0"/>
              </a:spcAft>
            </a:pPr>
            <a:r>
              <a:rPr lang="ru-RU" sz="2200" b="1" i="1" spc="-10" dirty="0" smtClean="0">
                <a:solidFill>
                  <a:schemeClr val="bg1"/>
                </a:solidFill>
                <a:ea typeface="Calibri"/>
                <a:cs typeface="Times New Roman"/>
              </a:rPr>
              <a:t>Чрезвычайное </a:t>
            </a:r>
            <a:r>
              <a:rPr lang="ru-RU" sz="2200" b="1" i="1" spc="-10" dirty="0">
                <a:solidFill>
                  <a:schemeClr val="bg1"/>
                </a:solidFill>
                <a:ea typeface="Calibri"/>
                <a:cs typeface="Times New Roman"/>
              </a:rPr>
              <a:t>происшествие</a:t>
            </a:r>
            <a:r>
              <a:rPr lang="ru-RU" sz="2200" b="1" spc="-10" dirty="0">
                <a:solidFill>
                  <a:schemeClr val="bg1"/>
                </a:solidFill>
                <a:ea typeface="Calibri"/>
                <a:cs typeface="Times New Roman"/>
              </a:rPr>
              <a:t> </a:t>
            </a:r>
            <a:r>
              <a:rPr lang="ru-RU" sz="2200" spc="-10" dirty="0">
                <a:solidFill>
                  <a:schemeClr val="bg1"/>
                </a:solidFill>
                <a:ea typeface="Calibri"/>
                <a:cs typeface="Times New Roman"/>
              </a:rPr>
              <a:t>(ЧП) - событие, происходящее кратковременно и обладающее высоким уровнем негативного воздействия на людей, природные и материальные ресурсы. </a:t>
            </a:r>
            <a:endParaRPr lang="ru-RU" sz="2200" spc="-10" dirty="0" smtClean="0">
              <a:solidFill>
                <a:schemeClr val="bg1"/>
              </a:solidFill>
              <a:ea typeface="Calibri"/>
              <a:cs typeface="Times New Roman"/>
            </a:endParaRPr>
          </a:p>
          <a:p>
            <a:pPr>
              <a:lnSpc>
                <a:spcPct val="110000"/>
              </a:lnSpc>
              <a:spcBef>
                <a:spcPts val="0"/>
              </a:spcBef>
              <a:spcAft>
                <a:spcPts val="0"/>
              </a:spcAft>
            </a:pPr>
            <a:r>
              <a:rPr lang="ru-RU" sz="2200" spc="-10" dirty="0" smtClean="0">
                <a:solidFill>
                  <a:schemeClr val="bg1"/>
                </a:solidFill>
                <a:ea typeface="Calibri"/>
                <a:cs typeface="Times New Roman"/>
              </a:rPr>
              <a:t>К </a:t>
            </a:r>
            <a:r>
              <a:rPr lang="ru-RU" sz="2200" spc="-10" dirty="0">
                <a:solidFill>
                  <a:schemeClr val="bg1"/>
                </a:solidFill>
                <a:ea typeface="Calibri"/>
                <a:cs typeface="Times New Roman"/>
              </a:rPr>
              <a:t>ЧП относятся крупные аварии, катастрофы и стихийные бедствия</a:t>
            </a:r>
            <a:r>
              <a:rPr lang="ru-RU" sz="2200" spc="-10" dirty="0" smtClean="0">
                <a:solidFill>
                  <a:schemeClr val="bg1"/>
                </a:solidFill>
                <a:ea typeface="Calibri"/>
                <a:cs typeface="Times New Roman"/>
              </a:rPr>
              <a:t>.</a:t>
            </a:r>
          </a:p>
          <a:p>
            <a:pPr>
              <a:lnSpc>
                <a:spcPct val="110000"/>
              </a:lnSpc>
              <a:spcBef>
                <a:spcPts val="0"/>
              </a:spcBef>
              <a:spcAft>
                <a:spcPts val="0"/>
              </a:spcAft>
            </a:pPr>
            <a:endParaRPr lang="ru-RU" sz="2200" spc="-10" dirty="0" smtClean="0">
              <a:solidFill>
                <a:schemeClr val="bg1"/>
              </a:solidFill>
              <a:ea typeface="Calibri"/>
              <a:cs typeface="Times New Roman"/>
            </a:endParaRPr>
          </a:p>
          <a:p>
            <a:pPr>
              <a:lnSpc>
                <a:spcPct val="110000"/>
              </a:lnSpc>
              <a:spcBef>
                <a:spcPts val="0"/>
              </a:spcBef>
              <a:spcAft>
                <a:spcPts val="0"/>
              </a:spcAft>
            </a:pPr>
            <a:r>
              <a:rPr lang="ru-RU" sz="2200" b="1" i="1" spc="-10" dirty="0" smtClean="0">
                <a:solidFill>
                  <a:schemeClr val="bg1"/>
                </a:solidFill>
                <a:ea typeface="Calibri"/>
                <a:cs typeface="Times New Roman"/>
              </a:rPr>
              <a:t>Авария</a:t>
            </a:r>
            <a:r>
              <a:rPr lang="ru-RU" sz="2200" spc="-10" dirty="0" smtClean="0">
                <a:solidFill>
                  <a:schemeClr val="bg1"/>
                </a:solidFill>
                <a:ea typeface="Calibri"/>
                <a:cs typeface="Times New Roman"/>
              </a:rPr>
              <a:t> </a:t>
            </a:r>
            <a:r>
              <a:rPr lang="ru-RU" sz="2200" spc="-10" dirty="0">
                <a:solidFill>
                  <a:schemeClr val="bg1"/>
                </a:solidFill>
                <a:ea typeface="Calibri"/>
                <a:cs typeface="Times New Roman"/>
              </a:rPr>
              <a:t>- происшествие в технической системе, не сопровождающееся гибелью людей, при котором восстановление технических средств невозможно или экономически нецелесообразно</a:t>
            </a:r>
            <a:r>
              <a:rPr lang="ru-RU" sz="2200" spc="-10" dirty="0" smtClean="0">
                <a:solidFill>
                  <a:schemeClr val="bg1"/>
                </a:solidFill>
                <a:ea typeface="Calibri"/>
                <a:cs typeface="Times New Roman"/>
              </a:rPr>
              <a:t>.</a:t>
            </a:r>
          </a:p>
          <a:p>
            <a:pPr>
              <a:lnSpc>
                <a:spcPct val="110000"/>
              </a:lnSpc>
              <a:spcBef>
                <a:spcPts val="0"/>
              </a:spcBef>
              <a:spcAft>
                <a:spcPts val="0"/>
              </a:spcAft>
            </a:pPr>
            <a:endParaRPr lang="ru-RU" sz="2200" spc="-10" dirty="0" smtClean="0">
              <a:solidFill>
                <a:schemeClr val="bg1"/>
              </a:solidFill>
              <a:ea typeface="Calibri"/>
              <a:cs typeface="Times New Roman"/>
            </a:endParaRPr>
          </a:p>
          <a:p>
            <a:pPr>
              <a:lnSpc>
                <a:spcPct val="110000"/>
              </a:lnSpc>
              <a:spcBef>
                <a:spcPts val="0"/>
              </a:spcBef>
              <a:spcAft>
                <a:spcPts val="0"/>
              </a:spcAft>
            </a:pPr>
            <a:r>
              <a:rPr lang="ru-RU" sz="2200" b="1" i="1" spc="-10" dirty="0" smtClean="0">
                <a:solidFill>
                  <a:prstClr val="black"/>
                </a:solidFill>
                <a:ea typeface="Calibri"/>
                <a:cs typeface="Times New Roman"/>
              </a:rPr>
              <a:t>Катастрофа</a:t>
            </a:r>
            <a:r>
              <a:rPr lang="ru-RU" sz="2200" spc="-10" dirty="0" smtClean="0">
                <a:solidFill>
                  <a:prstClr val="black"/>
                </a:solidFill>
                <a:ea typeface="Calibri"/>
                <a:cs typeface="Times New Roman"/>
              </a:rPr>
              <a:t> </a:t>
            </a:r>
            <a:r>
              <a:rPr lang="ru-RU" sz="2200" spc="-10" dirty="0">
                <a:solidFill>
                  <a:prstClr val="black"/>
                </a:solidFill>
                <a:ea typeface="Calibri"/>
                <a:cs typeface="Times New Roman"/>
              </a:rPr>
              <a:t>- происшествие в технической системе, сопровождающееся гибелью или пропажей без вести людей</a:t>
            </a:r>
            <a:r>
              <a:rPr lang="ru-RU" sz="2200" spc="-10" dirty="0" smtClean="0">
                <a:solidFill>
                  <a:prstClr val="black"/>
                </a:solidFill>
                <a:ea typeface="Calibri"/>
                <a:cs typeface="Times New Roman"/>
              </a:rPr>
              <a:t>.</a:t>
            </a:r>
          </a:p>
          <a:p>
            <a:pPr>
              <a:lnSpc>
                <a:spcPct val="110000"/>
              </a:lnSpc>
              <a:spcBef>
                <a:spcPts val="0"/>
              </a:spcBef>
              <a:spcAft>
                <a:spcPts val="0"/>
              </a:spcAft>
            </a:pPr>
            <a:endParaRPr lang="ru-RU" sz="2200" spc="-10" dirty="0" smtClean="0">
              <a:solidFill>
                <a:prstClr val="black"/>
              </a:solidFill>
              <a:ea typeface="Calibri"/>
              <a:cs typeface="Times New Roman"/>
            </a:endParaRPr>
          </a:p>
          <a:p>
            <a:pPr>
              <a:lnSpc>
                <a:spcPct val="110000"/>
              </a:lnSpc>
              <a:spcBef>
                <a:spcPts val="0"/>
              </a:spcBef>
              <a:spcAft>
                <a:spcPts val="0"/>
              </a:spcAft>
            </a:pPr>
            <a:r>
              <a:rPr lang="ru-RU" sz="2200" b="1" i="1" spc="-10" dirty="0" smtClean="0">
                <a:solidFill>
                  <a:prstClr val="black"/>
                </a:solidFill>
                <a:ea typeface="Calibri"/>
                <a:cs typeface="Times New Roman"/>
              </a:rPr>
              <a:t>Стихийное </a:t>
            </a:r>
            <a:r>
              <a:rPr lang="ru-RU" sz="2200" b="1" i="1" spc="-10" dirty="0">
                <a:solidFill>
                  <a:prstClr val="black"/>
                </a:solidFill>
                <a:ea typeface="Calibri"/>
                <a:cs typeface="Times New Roman"/>
              </a:rPr>
              <a:t>бедствие</a:t>
            </a:r>
            <a:r>
              <a:rPr lang="ru-RU" sz="2200" b="1" spc="-10" dirty="0">
                <a:solidFill>
                  <a:prstClr val="black"/>
                </a:solidFill>
                <a:ea typeface="Calibri"/>
                <a:cs typeface="Times New Roman"/>
              </a:rPr>
              <a:t> </a:t>
            </a:r>
            <a:r>
              <a:rPr lang="ru-RU" sz="2200" spc="-10" dirty="0">
                <a:solidFill>
                  <a:prstClr val="black"/>
                </a:solidFill>
                <a:ea typeface="Calibri"/>
                <a:cs typeface="Times New Roman"/>
              </a:rPr>
              <a:t>- происшествие, связанное со стихийными явлениями на Земле и приведшее к разрушению биосферы, </a:t>
            </a:r>
            <a:r>
              <a:rPr lang="ru-RU" sz="2200" spc="-10" dirty="0" err="1">
                <a:solidFill>
                  <a:prstClr val="black"/>
                </a:solidFill>
                <a:ea typeface="Calibri"/>
                <a:cs typeface="Times New Roman"/>
              </a:rPr>
              <a:t>техносферы</a:t>
            </a:r>
            <a:r>
              <a:rPr lang="ru-RU" sz="2200" spc="-10" dirty="0">
                <a:solidFill>
                  <a:prstClr val="black"/>
                </a:solidFill>
                <a:ea typeface="Calibri"/>
                <a:cs typeface="Times New Roman"/>
              </a:rPr>
              <a:t>, к гибели или потере здоровья людей</a:t>
            </a:r>
            <a:r>
              <a:rPr lang="ru-RU" sz="2200" spc="-10" dirty="0" smtClean="0">
                <a:solidFill>
                  <a:prstClr val="black"/>
                </a:solidFill>
                <a:ea typeface="Calibri"/>
                <a:cs typeface="Times New Roman"/>
              </a:rPr>
              <a:t>.</a:t>
            </a:r>
            <a:endParaRPr lang="ru-RU" sz="2200" dirty="0">
              <a:solidFill>
                <a:prstClr val="black"/>
              </a:solidFill>
              <a:ea typeface="Calibri"/>
              <a:cs typeface="Times New Roman"/>
            </a:endParaRPr>
          </a:p>
        </p:txBody>
      </p:sp>
    </p:spTree>
    <p:extLst>
      <p:ext uri="{BB962C8B-B14F-4D97-AF65-F5344CB8AC3E}">
        <p14:creationId xmlns:p14="http://schemas.microsoft.com/office/powerpoint/2010/main" val="253524567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23793" y="1847987"/>
            <a:ext cx="11800936" cy="4247317"/>
          </a:xfrm>
          <a:prstGeom prst="rect">
            <a:avLst/>
          </a:prstGeom>
        </p:spPr>
        <p:txBody>
          <a:bodyPr wrap="square">
            <a:spAutoFit/>
          </a:bodyPr>
          <a:lstStyle/>
          <a:p>
            <a:pPr algn="ctr"/>
            <a:endParaRPr lang="ru-RU" sz="16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Закон Республики Беларусь от 5 мая 1998 г. №141-З "О защите населения и территорий от чрезвычайных ситуаций природного и техногенного </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характера“</a:t>
            </a:r>
            <a:endPar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endPar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ПОСТАНОВЛЕНИЕ МИНИСТЕРСТВА ПО ЧРЕЗВЫЧАЙНЫМ СИТУАЦИЯМ РЕСПУБЛИКИ БЕЛАРУСЬ 19 февраля 2003 г. № 17 О КЛАССИФИКАЦИИ ЧРЕЗВЫЧАЙНЫХ СИТУАЦИЙ ПРИРОДНОГО И ТЕХНОГЕННОГО ХАРАКТЕРА </a:t>
            </a:r>
            <a:endParaRPr lang="en-US" sz="2000"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endPar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Классификатор   чрезвычайных  ситуаций  природного  и   техногенного характера стран СНГ, принятый решением Межгосударственного совета по чрезвычайным ситуациям природного и техногенного характера стран СНГ от 15 августа 2002 г. № 16.</a:t>
            </a:r>
          </a:p>
          <a:p>
            <a:endParaRPr lang="en-US" sz="1600"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ru-RU" dirty="0"/>
          </a:p>
        </p:txBody>
      </p:sp>
      <p:sp>
        <p:nvSpPr>
          <p:cNvPr id="3" name="Прямоугольник 2"/>
          <p:cNvSpPr/>
          <p:nvPr/>
        </p:nvSpPr>
        <p:spPr>
          <a:xfrm>
            <a:off x="663017" y="384391"/>
            <a:ext cx="8235885" cy="1200329"/>
          </a:xfrm>
          <a:prstGeom prst="rect">
            <a:avLst/>
          </a:prstGeom>
        </p:spPr>
        <p:txBody>
          <a:bodyPr wrap="square">
            <a:spAutoFit/>
          </a:bodyPr>
          <a:lstStyle/>
          <a:p>
            <a:pPr algn="ctr"/>
            <a:r>
              <a:rPr lang="en-US" sz="2400" b="1" dirty="0" smtClean="0">
                <a:solidFill>
                  <a:schemeClr val="bg1"/>
                </a:solidFill>
              </a:rPr>
              <a:t>6. </a:t>
            </a:r>
            <a:r>
              <a:rPr lang="ru-RU" sz="2400" b="1" dirty="0" smtClean="0">
                <a:solidFill>
                  <a:schemeClr val="bg1"/>
                </a:solidFill>
              </a:rPr>
              <a:t>Чрезвычайные </a:t>
            </a:r>
            <a:r>
              <a:rPr lang="ru-RU" sz="2400" b="1" dirty="0">
                <a:solidFill>
                  <a:schemeClr val="bg1"/>
                </a:solidFill>
              </a:rPr>
              <a:t>ситуации (ЧС) и другие источники опасностей для человека и других биологических объектов. </a:t>
            </a:r>
          </a:p>
        </p:txBody>
      </p:sp>
    </p:spTree>
    <p:extLst>
      <p:ext uri="{BB962C8B-B14F-4D97-AF65-F5344CB8AC3E}">
        <p14:creationId xmlns:p14="http://schemas.microsoft.com/office/powerpoint/2010/main" val="7852670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Прямоугольник 2"/>
          <p:cNvSpPr>
            <a:spLocks noChangeArrowheads="1"/>
          </p:cNvSpPr>
          <p:nvPr/>
        </p:nvSpPr>
        <p:spPr bwMode="auto">
          <a:xfrm>
            <a:off x="501041" y="546382"/>
            <a:ext cx="11035430" cy="4739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ru-RU" altLang="ru-RU" sz="1400" dirty="0">
                <a:solidFill>
                  <a:schemeClr val="bg1"/>
                </a:solidFill>
                <a:latin typeface="Verdana" panose="020B0604030504040204" pitchFamily="34" charset="0"/>
                <a:ea typeface="Verdana" panose="020B0604030504040204" pitchFamily="34" charset="0"/>
                <a:cs typeface="Verdana" panose="020B0604030504040204" pitchFamily="34" charset="0"/>
              </a:rPr>
              <a:t>Постановление Министерства по чрезвычайным ситуациям Республики Беларусь от 19.02.2003 N 17  </a:t>
            </a:r>
            <a:endParaRPr lang="en-US" altLang="ru-RU" sz="1400"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altLang="ru-RU" sz="18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О </a:t>
            </a:r>
            <a:r>
              <a:rPr lang="ru-RU" altLang="ru-RU" sz="1800" b="1" dirty="0">
                <a:solidFill>
                  <a:schemeClr val="bg1"/>
                </a:solidFill>
                <a:latin typeface="Verdana" panose="020B0604030504040204" pitchFamily="34" charset="0"/>
                <a:ea typeface="Verdana" panose="020B0604030504040204" pitchFamily="34" charset="0"/>
                <a:cs typeface="Verdana" panose="020B0604030504040204" pitchFamily="34" charset="0"/>
              </a:rPr>
              <a:t>классификации чрезвычайных ситуаций природного и техногенного характера</a:t>
            </a:r>
          </a:p>
          <a:p>
            <a:endParaRPr lang="ru-RU" altLang="ru-RU" sz="1800" b="1"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altLang="ru-RU" sz="1800" b="1" dirty="0">
                <a:solidFill>
                  <a:schemeClr val="bg1"/>
                </a:solidFill>
                <a:latin typeface="Verdana" panose="020B0604030504040204" pitchFamily="34" charset="0"/>
                <a:ea typeface="Verdana" panose="020B0604030504040204" pitchFamily="34" charset="0"/>
                <a:cs typeface="Verdana" panose="020B0604030504040204" pitchFamily="34" charset="0"/>
              </a:rPr>
              <a:t>авария</a:t>
            </a:r>
            <a:r>
              <a:rPr lang="ru-RU" altLang="ru-RU" sz="1800" dirty="0">
                <a:solidFill>
                  <a:schemeClr val="bg1"/>
                </a:solidFill>
                <a:latin typeface="Verdana" panose="020B0604030504040204" pitchFamily="34" charset="0"/>
                <a:ea typeface="Verdana" panose="020B0604030504040204" pitchFamily="34" charset="0"/>
                <a:cs typeface="Verdana" panose="020B0604030504040204" pitchFamily="34" charset="0"/>
              </a:rPr>
              <a:t> - опасная ситуация техногенного характера, которая создает на объекте, территории или акватории угрозу для жизни и здоровья людей и приводит к разрушению зданий, сооружений, коммуникаций, транспортных средств, нарушению производственного или транспортного процесса или наносит ущерб окружающей среде, не связанная с гибелью людей</a:t>
            </a:r>
            <a:r>
              <a:rPr lang="ru-RU" altLang="ru-RU" sz="1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endParaRPr lang="ru-RU" altLang="ru-RU" sz="1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altLang="ru-RU" sz="1800" b="1" dirty="0">
                <a:solidFill>
                  <a:schemeClr val="bg1"/>
                </a:solidFill>
                <a:latin typeface="Verdana" panose="020B0604030504040204" pitchFamily="34" charset="0"/>
                <a:ea typeface="Verdana" panose="020B0604030504040204" pitchFamily="34" charset="0"/>
                <a:cs typeface="Verdana" panose="020B0604030504040204" pitchFamily="34" charset="0"/>
              </a:rPr>
              <a:t>катастрофа</a:t>
            </a:r>
            <a:r>
              <a:rPr lang="ru-RU" altLang="ru-RU" sz="1800" dirty="0">
                <a:solidFill>
                  <a:schemeClr val="bg1"/>
                </a:solidFill>
                <a:latin typeface="Verdana" panose="020B0604030504040204" pitchFamily="34" charset="0"/>
                <a:ea typeface="Verdana" panose="020B0604030504040204" pitchFamily="34" charset="0"/>
                <a:cs typeface="Verdana" panose="020B0604030504040204" pitchFamily="34" charset="0"/>
              </a:rPr>
              <a:t> - крупномасштабная авария или другое событие, которое приводит к тяжелым, трагическим последствиям, связанная с гибелью людей</a:t>
            </a:r>
            <a:r>
              <a:rPr lang="ru-RU" altLang="ru-RU" sz="18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endParaRPr lang="ru-RU" altLang="ru-RU" sz="18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altLang="ru-RU" sz="1800" b="1" dirty="0">
                <a:solidFill>
                  <a:schemeClr val="bg1"/>
                </a:solidFill>
                <a:latin typeface="Verdana" panose="020B0604030504040204" pitchFamily="34" charset="0"/>
                <a:ea typeface="Verdana" panose="020B0604030504040204" pitchFamily="34" charset="0"/>
                <a:cs typeface="Verdana" panose="020B0604030504040204" pitchFamily="34" charset="0"/>
              </a:rPr>
              <a:t>опасное природное явление </a:t>
            </a:r>
            <a:r>
              <a:rPr lang="ru-RU" altLang="ru-RU" sz="1800" dirty="0">
                <a:solidFill>
                  <a:schemeClr val="bg1"/>
                </a:solidFill>
                <a:latin typeface="Verdana" panose="020B0604030504040204" pitchFamily="34" charset="0"/>
                <a:ea typeface="Verdana" panose="020B0604030504040204" pitchFamily="34" charset="0"/>
                <a:cs typeface="Verdana" panose="020B0604030504040204" pitchFamily="34" charset="0"/>
              </a:rPr>
              <a:t>- событие природного происхождения или результат деятельности природных процессов, которые по своей интенсивности, масштабу распространения и продолжительности могут вызвать поражающее воздействие на людей, объекты материального мира и окружающую среду</a:t>
            </a:r>
          </a:p>
        </p:txBody>
      </p:sp>
      <p:sp>
        <p:nvSpPr>
          <p:cNvPr id="3" name="Номер слайда 2"/>
          <p:cNvSpPr>
            <a:spLocks noGrp="1"/>
          </p:cNvSpPr>
          <p:nvPr>
            <p:ph type="sldNum" sz="quarter" idx="12"/>
          </p:nvPr>
        </p:nvSpPr>
        <p:spPr>
          <a:xfrm>
            <a:off x="10965348" y="6188075"/>
            <a:ext cx="1142245" cy="669925"/>
          </a:xfrm>
        </p:spPr>
        <p:txBody>
          <a:bodyPr/>
          <a:lstStyle/>
          <a:p>
            <a:fld id="{A4211F89-2E92-4E14-B032-14DE4A52F6A2}" type="slidenum">
              <a:rPr lang="ru-RU" sz="1200" smtClean="0"/>
              <a:t>49</a:t>
            </a:fld>
            <a:endParaRPr lang="ru-RU" sz="1200" dirty="0"/>
          </a:p>
        </p:txBody>
      </p:sp>
    </p:spTree>
    <p:extLst>
      <p:ext uri="{BB962C8B-B14F-4D97-AF65-F5344CB8AC3E}">
        <p14:creationId xmlns:p14="http://schemas.microsoft.com/office/powerpoint/2010/main" val="42443520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Объект 2"/>
          <p:cNvSpPr>
            <a:spLocks noGrp="1"/>
          </p:cNvSpPr>
          <p:nvPr>
            <p:ph idx="1"/>
          </p:nvPr>
        </p:nvSpPr>
        <p:spPr>
          <a:xfrm>
            <a:off x="953588" y="1587260"/>
            <a:ext cx="9300755" cy="5158596"/>
          </a:xfrm>
          <a:gradFill>
            <a:gsLst>
              <a:gs pos="100000">
                <a:schemeClr val="tx1">
                  <a:lumMod val="95000"/>
                </a:schemeClr>
              </a:gs>
              <a:gs pos="5000">
                <a:schemeClr val="tx2"/>
              </a:gs>
              <a:gs pos="0">
                <a:schemeClr val="tx1"/>
              </a:gs>
            </a:gsLst>
            <a:lin ang="6120000" scaled="1"/>
          </a:gradFill>
        </p:spPr>
        <p:txBody>
          <a:bodyPr>
            <a:normAutofit/>
          </a:bodyPr>
          <a:lstStyle/>
          <a:p>
            <a:pPr marL="342900" indent="-342900">
              <a:buClrTx/>
              <a:buFont typeface="+mj-lt"/>
              <a:buAutoNum type="arabicPeriod"/>
            </a:pPr>
            <a:r>
              <a:rPr lang="ru-RU" sz="1800" dirty="0" smtClean="0">
                <a:solidFill>
                  <a:schemeClr val="bg1"/>
                </a:solidFill>
                <a:ea typeface="Verdana" panose="020B0604030504040204" pitchFamily="34" charset="0"/>
                <a:cs typeface="Verdana" panose="020B0604030504040204" pitchFamily="34" charset="0"/>
              </a:rPr>
              <a:t>Дисциплина «Безопасность жизнедеятельности человека». </a:t>
            </a:r>
          </a:p>
          <a:p>
            <a:pPr marL="342900" indent="-342900">
              <a:buClrTx/>
              <a:buFont typeface="+mj-lt"/>
              <a:buAutoNum type="arabicPeriod"/>
            </a:pPr>
            <a:r>
              <a:rPr lang="ru-RU" sz="1800" dirty="0" smtClean="0">
                <a:solidFill>
                  <a:schemeClr val="bg1"/>
                </a:solidFill>
                <a:ea typeface="Verdana" panose="020B0604030504040204" pitchFamily="34" charset="0"/>
                <a:cs typeface="Verdana" panose="020B0604030504040204" pitchFamily="34" charset="0"/>
              </a:rPr>
              <a:t>Понятие об окружающей среде обитания человека, ее составляющие. </a:t>
            </a:r>
          </a:p>
          <a:p>
            <a:pPr marL="342900" indent="-342900">
              <a:buClrTx/>
              <a:buFont typeface="+mj-lt"/>
              <a:buAutoNum type="arabicPeriod"/>
            </a:pPr>
            <a:r>
              <a:rPr lang="ru-RU" sz="1800" dirty="0" smtClean="0">
                <a:solidFill>
                  <a:schemeClr val="bg1"/>
                </a:solidFill>
                <a:ea typeface="Verdana" panose="020B0604030504040204" pitchFamily="34" charset="0"/>
                <a:cs typeface="Verdana" panose="020B0604030504040204" pitchFamily="34" charset="0"/>
              </a:rPr>
              <a:t>Понятие об опасности. Классификация опасностей.</a:t>
            </a:r>
          </a:p>
          <a:p>
            <a:pPr marL="342900" indent="-342900">
              <a:buClrTx/>
              <a:buFont typeface="+mj-lt"/>
              <a:buAutoNum type="arabicPeriod"/>
            </a:pPr>
            <a:r>
              <a:rPr lang="ru-RU" sz="1800" dirty="0" smtClean="0">
                <a:solidFill>
                  <a:schemeClr val="bg1"/>
                </a:solidFill>
                <a:ea typeface="Verdana" panose="020B0604030504040204" pitchFamily="34" charset="0"/>
                <a:cs typeface="Verdana" panose="020B0604030504040204" pitchFamily="34" charset="0"/>
              </a:rPr>
              <a:t>Риск </a:t>
            </a:r>
            <a:r>
              <a:rPr lang="ru-RU" sz="1800" dirty="0">
                <a:solidFill>
                  <a:schemeClr val="bg1"/>
                </a:solidFill>
                <a:ea typeface="Verdana" panose="020B0604030504040204" pitchFamily="34" charset="0"/>
                <a:cs typeface="Verdana" panose="020B0604030504040204" pitchFamily="34" charset="0"/>
              </a:rPr>
              <a:t>как мера опасности. </a:t>
            </a:r>
            <a:r>
              <a:rPr lang="be-BY" sz="1800" dirty="0">
                <a:solidFill>
                  <a:schemeClr val="bg1"/>
                </a:solidFill>
              </a:rPr>
              <a:t>Основные </a:t>
            </a:r>
            <a:r>
              <a:rPr lang="be-BY" sz="1800" dirty="0" smtClean="0">
                <a:solidFill>
                  <a:schemeClr val="bg1"/>
                </a:solidFill>
              </a:rPr>
              <a:t>понятия. </a:t>
            </a:r>
            <a:r>
              <a:rPr lang="be-BY" sz="1800" dirty="0">
                <a:solidFill>
                  <a:schemeClr val="bg1"/>
                </a:solidFill>
              </a:rPr>
              <a:t>Виды </a:t>
            </a:r>
            <a:r>
              <a:rPr lang="be-BY" sz="1800" dirty="0" smtClean="0">
                <a:solidFill>
                  <a:schemeClr val="bg1"/>
                </a:solidFill>
              </a:rPr>
              <a:t>риска. </a:t>
            </a:r>
          </a:p>
          <a:p>
            <a:pPr marL="342900" indent="-342900">
              <a:buClrTx/>
              <a:buFont typeface="+mj-lt"/>
              <a:buAutoNum type="arabicPeriod"/>
            </a:pPr>
            <a:r>
              <a:rPr lang="ru-RU" sz="1800" dirty="0" smtClean="0">
                <a:solidFill>
                  <a:schemeClr val="bg1"/>
                </a:solidFill>
              </a:rPr>
              <a:t>Принципы</a:t>
            </a:r>
            <a:r>
              <a:rPr lang="ru-RU" sz="1800" dirty="0">
                <a:solidFill>
                  <a:schemeClr val="bg1"/>
                </a:solidFill>
              </a:rPr>
              <a:t>, методы и средства обеспечения </a:t>
            </a:r>
            <a:r>
              <a:rPr lang="ru-RU" sz="1800" dirty="0" smtClean="0">
                <a:solidFill>
                  <a:schemeClr val="bg1"/>
                </a:solidFill>
              </a:rPr>
              <a:t>безопасности</a:t>
            </a:r>
            <a:r>
              <a:rPr lang="en-US" sz="1800" dirty="0" smtClean="0">
                <a:solidFill>
                  <a:schemeClr val="bg1"/>
                </a:solidFill>
              </a:rPr>
              <a:t>. </a:t>
            </a:r>
            <a:r>
              <a:rPr lang="ru-RU" sz="1800" dirty="0" smtClean="0">
                <a:solidFill>
                  <a:schemeClr val="bg1"/>
                </a:solidFill>
                <a:ea typeface="Verdana" panose="020B0604030504040204" pitchFamily="34" charset="0"/>
                <a:cs typeface="Verdana" panose="020B0604030504040204" pitchFamily="34" charset="0"/>
              </a:rPr>
              <a:t>Правовые </a:t>
            </a:r>
            <a:r>
              <a:rPr lang="ru-RU" sz="1800" dirty="0">
                <a:solidFill>
                  <a:schemeClr val="bg1"/>
                </a:solidFill>
                <a:ea typeface="Verdana" panose="020B0604030504040204" pitchFamily="34" charset="0"/>
                <a:cs typeface="Verdana" panose="020B0604030504040204" pitchFamily="34" charset="0"/>
              </a:rPr>
              <a:t>аспекты обеспечения безопасности жизнедеятельности человека. </a:t>
            </a:r>
            <a:endParaRPr lang="en-US" sz="1800" dirty="0" smtClean="0">
              <a:solidFill>
                <a:schemeClr val="bg1"/>
              </a:solidFill>
              <a:ea typeface="Verdana" panose="020B0604030504040204" pitchFamily="34" charset="0"/>
              <a:cs typeface="Verdana" panose="020B0604030504040204" pitchFamily="34" charset="0"/>
            </a:endParaRPr>
          </a:p>
          <a:p>
            <a:pPr marL="342900" indent="-342900">
              <a:buClrTx/>
              <a:buFont typeface="+mj-lt"/>
              <a:buAutoNum type="arabicPeriod"/>
            </a:pPr>
            <a:r>
              <a:rPr lang="ru-RU" sz="1800" dirty="0">
                <a:solidFill>
                  <a:schemeClr val="bg1"/>
                </a:solidFill>
              </a:rPr>
              <a:t>Чрезвычайные ситуации (ЧС) и другие источники опасностей для человека и других биологических объектов. </a:t>
            </a:r>
          </a:p>
          <a:p>
            <a:pPr marL="342900" indent="-342900">
              <a:buClrTx/>
              <a:buFont typeface="+mj-lt"/>
              <a:buAutoNum type="arabicPeriod"/>
            </a:pPr>
            <a:endParaRPr lang="ru-RU" sz="1800" dirty="0" smtClean="0">
              <a:solidFill>
                <a:schemeClr val="bg1"/>
              </a:solidFill>
              <a:ea typeface="Verdana" panose="020B0604030504040204" pitchFamily="34" charset="0"/>
              <a:cs typeface="Verdana" panose="020B0604030504040204" pitchFamily="34" charset="0"/>
            </a:endParaRPr>
          </a:p>
          <a:p>
            <a:pPr marL="342900" indent="-342900">
              <a:buFont typeface="+mj-lt"/>
              <a:buAutoNum type="arabicPeriod"/>
            </a:pPr>
            <a:endParaRPr lang="ru-RU" sz="18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5" name="Номер слайда 4"/>
          <p:cNvSpPr>
            <a:spLocks noGrp="1"/>
          </p:cNvSpPr>
          <p:nvPr>
            <p:ph type="sldNum" sz="quarter" idx="12"/>
          </p:nvPr>
        </p:nvSpPr>
        <p:spPr/>
        <p:txBody>
          <a:bodyPr/>
          <a:lstStyle/>
          <a:p>
            <a:fld id="{A4211F89-2E92-4E14-B032-14DE4A52F6A2}" type="slidenum">
              <a:rPr lang="ru-RU" sz="1200" smtClean="0"/>
              <a:t>5</a:t>
            </a:fld>
            <a:endParaRPr lang="ru-RU" sz="1200" dirty="0"/>
          </a:p>
        </p:txBody>
      </p:sp>
      <p:sp>
        <p:nvSpPr>
          <p:cNvPr id="7" name="Прямоугольник 6"/>
          <p:cNvSpPr/>
          <p:nvPr/>
        </p:nvSpPr>
        <p:spPr>
          <a:xfrm>
            <a:off x="992065" y="902100"/>
            <a:ext cx="9262278" cy="400110"/>
          </a:xfrm>
          <a:prstGeom prst="rect">
            <a:avLst/>
          </a:prstGeom>
        </p:spPr>
        <p:txBody>
          <a:bodyPr wrap="square">
            <a:spAutoFit/>
          </a:bodyPr>
          <a:lstStyle/>
          <a:p>
            <a:r>
              <a:rPr lang="ru-RU" sz="2000" b="1" dirty="0" smtClean="0">
                <a:solidFill>
                  <a:schemeClr val="bg1"/>
                </a:solidFill>
              </a:rPr>
              <a:t>«Введение. </a:t>
            </a:r>
            <a:r>
              <a:rPr lang="ru-RU" sz="2000" b="1" dirty="0">
                <a:solidFill>
                  <a:schemeClr val="bg1"/>
                </a:solidFill>
              </a:rPr>
              <a:t>Основные понятия и определения»</a:t>
            </a:r>
          </a:p>
        </p:txBody>
      </p:sp>
    </p:spTree>
    <p:extLst>
      <p:ext uri="{BB962C8B-B14F-4D97-AF65-F5344CB8AC3E}">
        <p14:creationId xmlns:p14="http://schemas.microsoft.com/office/powerpoint/2010/main" val="42507610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73377" y="1027726"/>
            <a:ext cx="11760030" cy="4678204"/>
          </a:xfrm>
          <a:prstGeom prst="rect">
            <a:avLst/>
          </a:prstGeom>
        </p:spPr>
        <p:txBody>
          <a:bodyPr wrap="square">
            <a:spAutoFit/>
          </a:bodyPr>
          <a:lstStyle/>
          <a:p>
            <a:endParaRPr lang="en-US" b="1" i="1" dirty="0">
              <a:solidFill>
                <a:schemeClr val="bg1"/>
              </a:solidFill>
            </a:endParaRPr>
          </a:p>
          <a:p>
            <a:r>
              <a:rPr lang="ru-RU" sz="2000" b="1" dirty="0" smtClean="0">
                <a:solidFill>
                  <a:schemeClr val="bg1"/>
                </a:solidFill>
                <a:ea typeface="Verdana" panose="020B0604030504040204" pitchFamily="34" charset="0"/>
                <a:cs typeface="Verdana" panose="020B0604030504040204" pitchFamily="34" charset="0"/>
              </a:rPr>
              <a:t>Чрезвычайная </a:t>
            </a:r>
            <a:r>
              <a:rPr lang="ru-RU" sz="2000" b="1" dirty="0">
                <a:solidFill>
                  <a:schemeClr val="bg1"/>
                </a:solidFill>
                <a:ea typeface="Verdana" panose="020B0604030504040204" pitchFamily="34" charset="0"/>
                <a:cs typeface="Verdana" panose="020B0604030504040204" pitchFamily="34" charset="0"/>
              </a:rPr>
              <a:t>ситуация </a:t>
            </a:r>
            <a:r>
              <a:rPr lang="ru-RU" sz="2000" dirty="0">
                <a:solidFill>
                  <a:schemeClr val="bg1"/>
                </a:solidFill>
                <a:ea typeface="Verdana" panose="020B0604030504040204" pitchFamily="34" charset="0"/>
                <a:cs typeface="Verdana" panose="020B0604030504040204" pitchFamily="34" charset="0"/>
              </a:rPr>
              <a:t>- обстановка, сложившаяся в результате аварии, катастрофы, стихийного или иного бедствия, которые повлекли или могут повлечь за собой человеческие жертвы, вред здоровью людей или окружающей среде, значительные материальные потери и нарушение условий жизнедеятельности </a:t>
            </a:r>
            <a:r>
              <a:rPr lang="ru-RU" sz="2000" dirty="0" smtClean="0">
                <a:solidFill>
                  <a:schemeClr val="bg1"/>
                </a:solidFill>
                <a:ea typeface="Verdana" panose="020B0604030504040204" pitchFamily="34" charset="0"/>
                <a:cs typeface="Verdana" panose="020B0604030504040204" pitchFamily="34" charset="0"/>
              </a:rPr>
              <a:t>людей</a:t>
            </a:r>
          </a:p>
          <a:p>
            <a:endParaRPr lang="en-US" sz="2000" dirty="0" smtClean="0">
              <a:solidFill>
                <a:schemeClr val="bg1"/>
              </a:solidFill>
              <a:ea typeface="Verdana" panose="020B0604030504040204" pitchFamily="34" charset="0"/>
              <a:cs typeface="Verdana" panose="020B0604030504040204" pitchFamily="34" charset="0"/>
            </a:endParaRPr>
          </a:p>
          <a:p>
            <a:r>
              <a:rPr lang="ru-RU" sz="2000" b="1" dirty="0" smtClean="0">
                <a:solidFill>
                  <a:schemeClr val="bg1"/>
                </a:solidFill>
              </a:rPr>
              <a:t>Общими </a:t>
            </a:r>
            <a:r>
              <a:rPr lang="ru-RU" sz="2000" b="1" dirty="0">
                <a:solidFill>
                  <a:schemeClr val="bg1"/>
                </a:solidFill>
              </a:rPr>
              <a:t>признаками ЧС являются:</a:t>
            </a:r>
          </a:p>
          <a:p>
            <a:r>
              <a:rPr lang="ru-RU" sz="2000" dirty="0">
                <a:solidFill>
                  <a:schemeClr val="bg1"/>
                </a:solidFill>
              </a:rPr>
              <a:t>    1. наличие или угроза гибели людей или значительное нарушение условий их жизнедеятельности;</a:t>
            </a:r>
          </a:p>
          <a:p>
            <a:r>
              <a:rPr lang="ru-RU" sz="2000" dirty="0">
                <a:solidFill>
                  <a:schemeClr val="bg1"/>
                </a:solidFill>
              </a:rPr>
              <a:t>    2. причинение экономического ущерба;</a:t>
            </a:r>
          </a:p>
          <a:p>
            <a:r>
              <a:rPr lang="ru-RU" sz="2000" dirty="0">
                <a:solidFill>
                  <a:schemeClr val="bg1"/>
                </a:solidFill>
              </a:rPr>
              <a:t>    3. значительное ухудшение состояния окружающей среды</a:t>
            </a:r>
            <a:r>
              <a:rPr lang="ru-RU" sz="2000" dirty="0" smtClean="0">
                <a:solidFill>
                  <a:schemeClr val="bg1"/>
                </a:solidFill>
              </a:rPr>
              <a:t>.</a:t>
            </a:r>
          </a:p>
          <a:p>
            <a:endParaRPr lang="en-US" sz="2000" dirty="0" smtClean="0">
              <a:solidFill>
                <a:schemeClr val="bg1"/>
              </a:solidFill>
            </a:endParaRPr>
          </a:p>
          <a:p>
            <a:r>
              <a:rPr lang="ru-RU" sz="2000" b="1" dirty="0" smtClean="0">
                <a:solidFill>
                  <a:srgbClr val="000000"/>
                </a:solidFill>
                <a:ea typeface="Verdana" panose="020B0604030504040204" pitchFamily="34" charset="0"/>
                <a:cs typeface="Verdana" panose="020B0604030504040204" pitchFamily="34" charset="0"/>
              </a:rPr>
              <a:t>классификация </a:t>
            </a:r>
            <a:r>
              <a:rPr lang="ru-RU" sz="2000" b="1" dirty="0">
                <a:solidFill>
                  <a:srgbClr val="000000"/>
                </a:solidFill>
                <a:ea typeface="Verdana" panose="020B0604030504040204" pitchFamily="34" charset="0"/>
                <a:cs typeface="Verdana" panose="020B0604030504040204" pitchFamily="34" charset="0"/>
              </a:rPr>
              <a:t>ЧС</a:t>
            </a:r>
            <a:r>
              <a:rPr lang="ru-RU" sz="2000" dirty="0">
                <a:solidFill>
                  <a:srgbClr val="000000"/>
                </a:solidFill>
                <a:ea typeface="Verdana" panose="020B0604030504040204" pitchFamily="34" charset="0"/>
                <a:cs typeface="Verdana" panose="020B0604030504040204" pitchFamily="34" charset="0"/>
              </a:rPr>
              <a:t> - разделение ЧС на классы, группы и виды в зависимости от сферы их возникновения, характера  явлений  и процессов, масштаба возможных последствий и других </a:t>
            </a:r>
            <a:r>
              <a:rPr lang="ru-RU" sz="2000" dirty="0" smtClean="0">
                <a:solidFill>
                  <a:srgbClr val="000000"/>
                </a:solidFill>
                <a:ea typeface="Verdana" panose="020B0604030504040204" pitchFamily="34" charset="0"/>
                <a:cs typeface="Verdana" panose="020B0604030504040204" pitchFamily="34" charset="0"/>
              </a:rPr>
              <a:t>факторов</a:t>
            </a:r>
            <a:endParaRPr lang="ru-RU" sz="2000" dirty="0">
              <a:solidFill>
                <a:srgbClr val="000000"/>
              </a:solidFill>
              <a:ea typeface="Verdana" panose="020B0604030504040204" pitchFamily="34" charset="0"/>
              <a:cs typeface="Verdana" panose="020B0604030504040204" pitchFamily="34" charset="0"/>
            </a:endParaRPr>
          </a:p>
        </p:txBody>
      </p:sp>
      <p:pic>
        <p:nvPicPr>
          <p:cNvPr id="3" name="Рисунок 2"/>
          <p:cNvPicPr>
            <a:picLocks noChangeAspect="1"/>
          </p:cNvPicPr>
          <p:nvPr/>
        </p:nvPicPr>
        <p:blipFill>
          <a:blip r:embed="rId2"/>
          <a:stretch>
            <a:fillRect/>
          </a:stretch>
        </p:blipFill>
        <p:spPr>
          <a:xfrm>
            <a:off x="1219623" y="1"/>
            <a:ext cx="6416088" cy="1114650"/>
          </a:xfrm>
          <a:prstGeom prst="rect">
            <a:avLst/>
          </a:prstGeom>
        </p:spPr>
      </p:pic>
    </p:spTree>
    <p:extLst>
      <p:ext uri="{BB962C8B-B14F-4D97-AF65-F5344CB8AC3E}">
        <p14:creationId xmlns:p14="http://schemas.microsoft.com/office/powerpoint/2010/main" val="13646930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455628" y="646904"/>
            <a:ext cx="11101633" cy="3170099"/>
          </a:xfrm>
          <a:prstGeom prst="rect">
            <a:avLst/>
          </a:prstGeom>
        </p:spPr>
        <p:txBody>
          <a:bodyPr wrap="square">
            <a:spAutoFit/>
          </a:bodyPr>
          <a:lstStyle/>
          <a:p>
            <a:r>
              <a:rPr lang="ru-RU" sz="2000" b="1" dirty="0">
                <a:solidFill>
                  <a:schemeClr val="bg1"/>
                </a:solidFill>
              </a:rPr>
              <a:t>По характерам происхождения</a:t>
            </a:r>
            <a:r>
              <a:rPr lang="ru-RU" sz="2000" dirty="0">
                <a:solidFill>
                  <a:schemeClr val="bg1"/>
                </a:solidFill>
              </a:rPr>
              <a:t> ситуации, которые могут обусловить возникновение ЧС на территории РБ, различают: </a:t>
            </a:r>
            <a:endParaRPr lang="ru-RU" sz="2000" dirty="0" smtClean="0">
              <a:solidFill>
                <a:schemeClr val="bg1"/>
              </a:solidFill>
            </a:endParaRPr>
          </a:p>
          <a:p>
            <a:r>
              <a:rPr lang="ru-RU" sz="2000" dirty="0" smtClean="0">
                <a:solidFill>
                  <a:schemeClr val="bg1"/>
                </a:solidFill>
              </a:rPr>
              <a:t>ТЕХНОГЕННАЯ </a:t>
            </a:r>
            <a:r>
              <a:rPr lang="ru-RU" sz="2000" dirty="0">
                <a:solidFill>
                  <a:schemeClr val="bg1"/>
                </a:solidFill>
              </a:rPr>
              <a:t>ЧС </a:t>
            </a:r>
            <a:endParaRPr lang="ru-RU" sz="2000" dirty="0" smtClean="0">
              <a:solidFill>
                <a:schemeClr val="bg1"/>
              </a:solidFill>
            </a:endParaRPr>
          </a:p>
          <a:p>
            <a:r>
              <a:rPr lang="ru-RU" sz="2000" dirty="0" smtClean="0">
                <a:solidFill>
                  <a:schemeClr val="bg1"/>
                </a:solidFill>
              </a:rPr>
              <a:t>ПРИРОДНАЯ ЧС</a:t>
            </a:r>
          </a:p>
          <a:p>
            <a:endParaRPr lang="ru-RU" sz="2000" dirty="0">
              <a:solidFill>
                <a:schemeClr val="bg1"/>
              </a:solidFill>
            </a:endParaRPr>
          </a:p>
          <a:p>
            <a:r>
              <a:rPr lang="ru-RU" sz="2000" dirty="0" smtClean="0">
                <a:solidFill>
                  <a:schemeClr val="bg1"/>
                </a:solidFill>
              </a:rPr>
              <a:t>ПРИРОДНАЯ </a:t>
            </a:r>
            <a:r>
              <a:rPr lang="ru-RU" sz="2000" dirty="0">
                <a:solidFill>
                  <a:schemeClr val="bg1"/>
                </a:solidFill>
              </a:rPr>
              <a:t>ЧС – это обстановка на определенной территории или акватории, сложившаяся в результате возникновения источника природной ЧС, который может повлечь или повлек за собой человеческие жертвы, ущерб здоровью людей и (или) окружающей природной среде, значительные материальные потери и нарушение условий жизнедеятельности людей.</a:t>
            </a:r>
          </a:p>
        </p:txBody>
      </p:sp>
      <p:sp>
        <p:nvSpPr>
          <p:cNvPr id="3" name="Прямоугольник 2"/>
          <p:cNvSpPr/>
          <p:nvPr/>
        </p:nvSpPr>
        <p:spPr>
          <a:xfrm>
            <a:off x="436775" y="4087687"/>
            <a:ext cx="11082780" cy="1631216"/>
          </a:xfrm>
          <a:prstGeom prst="rect">
            <a:avLst/>
          </a:prstGeom>
        </p:spPr>
        <p:txBody>
          <a:bodyPr wrap="square">
            <a:spAutoFit/>
          </a:bodyPr>
          <a:lstStyle/>
          <a:p>
            <a:r>
              <a:rPr lang="ru-RU" sz="2000" dirty="0">
                <a:solidFill>
                  <a:schemeClr val="bg1"/>
                </a:solidFill>
              </a:rPr>
              <a:t>ТЕХНОГЕННАЯ ЧС – это состояние, при котором в результате возникновения источника техногенной ЧС на объекте, определенной территории или акватории нарушаются нормальные условия жизни и деятельности людей, возникает угроза их жизни и здоровью, наносится ущерб имуществу населения, народному хозяйству и окружающей природной среде.</a:t>
            </a:r>
          </a:p>
        </p:txBody>
      </p:sp>
    </p:spTree>
    <p:extLst>
      <p:ext uri="{BB962C8B-B14F-4D97-AF65-F5344CB8AC3E}">
        <p14:creationId xmlns:p14="http://schemas.microsoft.com/office/powerpoint/2010/main" val="13055796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0" y="133277"/>
            <a:ext cx="12191999" cy="6463308"/>
          </a:xfrm>
          <a:prstGeom prst="rect">
            <a:avLst/>
          </a:prstGeom>
        </p:spPr>
        <p:txBody>
          <a:bodyPr wrap="square">
            <a:spAutoFit/>
          </a:bodyPr>
          <a:lstStyle/>
          <a:p>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ИСТОЧНИКАМИ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природных</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ЧС являются процессы и явления, происходящие в неживой природе. </a:t>
            </a:r>
            <a:endPar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геологические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и геофизические явления</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землетрясения, оползни, </a:t>
            </a:r>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эрозия </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почв и др.;</a:t>
            </a:r>
          </a:p>
          <a:p>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гидрологические и гидрогеологические явления</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наводнения, половодья, паводки, низкие и высокие уровни грунтовых вод, ранний ледостав, затопления и др.;</a:t>
            </a: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космические явления</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падения на Землю космических тел, опасные космические </a:t>
            </a:r>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излучения;</a:t>
            </a:r>
            <a:endParaRPr lang="en-US"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гелиофизические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явления</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нарушение условий распространения радиоволн и др.</a:t>
            </a:r>
          </a:p>
          <a:p>
            <a:r>
              <a:rPr lang="ru-RU"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метеорологические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и агрометеорологические явления: </a:t>
            </a:r>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бури</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ураганы, </a:t>
            </a:r>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смерчи;</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дождь</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если количество осадков 50 мм и более в течение 12 часов и менее или суммарно 150 мм и более в течение 2-3 суток;</a:t>
            </a:r>
          </a:p>
          <a:p>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сильный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снегопад</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если количество осадков 20 см и более за 12 часов и менее;</a:t>
            </a:r>
          </a:p>
          <a:p>
            <a:r>
              <a:rPr lang="ru-RU"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гроза</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крупный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град</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(диаметр градин 20 мм и более);</a:t>
            </a:r>
          </a:p>
          <a:p>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сильная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метель</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если в течение 12 часов и более преобладающая скорость ветра 15 м/с и более с выпадением снега;</a:t>
            </a:r>
          </a:p>
          <a:p>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сильный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гололед</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если диаметр отложений на проводах 20 мм и более;</a:t>
            </a:r>
          </a:p>
          <a:p>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сильный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мороз</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если температура воздуха достигает –38°С и </a:t>
            </a:r>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ниже;</a:t>
            </a:r>
          </a:p>
          <a:p>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сильная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жара</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если температура воздуха достигает +38°С и </a:t>
            </a:r>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выше</a:t>
            </a:r>
            <a:endParaRPr lang="en-US"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заморозки</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если температура 0°С и ниже в июне–августе, приводящие к гибели сельскохозяйственной </a:t>
            </a:r>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продукции;</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засуха</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если наблюдается сочетание высоких температур, дефицита осадков, низкой влажности воздуха, малых </a:t>
            </a:r>
            <a:r>
              <a:rPr lang="ru-RU" dirty="0" err="1">
                <a:solidFill>
                  <a:schemeClr val="bg1"/>
                </a:solidFill>
                <a:latin typeface="Verdana" panose="020B0604030504040204" pitchFamily="34" charset="0"/>
                <a:ea typeface="Verdana" panose="020B0604030504040204" pitchFamily="34" charset="0"/>
                <a:cs typeface="Verdana" panose="020B0604030504040204" pitchFamily="34" charset="0"/>
              </a:rPr>
              <a:t>влагозапасов</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в почве, приводящие к снижению урожая или его </a:t>
            </a:r>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гибели;</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сильный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туман</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если видимость менее 100 м;</a:t>
            </a:r>
          </a:p>
          <a:p>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природные </a:t>
            </a:r>
            <a:r>
              <a:rPr lang="ru-RU" b="1" dirty="0">
                <a:solidFill>
                  <a:schemeClr val="bg1"/>
                </a:solidFill>
                <a:latin typeface="Verdana" panose="020B0604030504040204" pitchFamily="34" charset="0"/>
                <a:ea typeface="Verdana" panose="020B0604030504040204" pitchFamily="34" charset="0"/>
                <a:cs typeface="Verdana" panose="020B0604030504040204" pitchFamily="34" charset="0"/>
              </a:rPr>
              <a:t>пожары</a:t>
            </a:r>
            <a:r>
              <a:rPr lang="ru-RU" dirty="0">
                <a:solidFill>
                  <a:schemeClr val="bg1"/>
                </a:solidFill>
                <a:latin typeface="Verdana" panose="020B0604030504040204" pitchFamily="34" charset="0"/>
                <a:ea typeface="Verdana" panose="020B0604030504040204" pitchFamily="34" charset="0"/>
                <a:cs typeface="Verdana" panose="020B0604030504040204" pitchFamily="34" charset="0"/>
              </a:rPr>
              <a:t> (лесные, полевые, торфяные и др</a:t>
            </a:r>
            <a:r>
              <a:rPr lang="ru-RU"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endParaRPr lang="ru-RU"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128002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363831" y="395051"/>
            <a:ext cx="11523369" cy="3970318"/>
          </a:xfrm>
          <a:prstGeom prst="rect">
            <a:avLst/>
          </a:prstGeom>
        </p:spPr>
        <p:txBody>
          <a:bodyPr wrap="square">
            <a:spAutoFit/>
          </a:bodyPr>
          <a:lstStyle/>
          <a:p>
            <a:endParaRPr lang="ru-RU" dirty="0">
              <a:solidFill>
                <a:schemeClr val="bg1"/>
              </a:solidFill>
            </a:endParaRPr>
          </a:p>
          <a:p>
            <a:r>
              <a:rPr lang="ru-RU" b="1" dirty="0">
                <a:solidFill>
                  <a:schemeClr val="bg1"/>
                </a:solidFill>
              </a:rPr>
              <a:t>К ИСТОЧНИКАМ техногенных ЧС относятся</a:t>
            </a:r>
            <a:r>
              <a:rPr lang="ru-RU" b="1" dirty="0" smtClean="0">
                <a:solidFill>
                  <a:schemeClr val="bg1"/>
                </a:solidFill>
              </a:rPr>
              <a:t>:</a:t>
            </a:r>
            <a:endParaRPr lang="en-US" b="1" dirty="0" smtClean="0">
              <a:solidFill>
                <a:schemeClr val="bg1"/>
              </a:solidFill>
            </a:endParaRPr>
          </a:p>
          <a:p>
            <a:endParaRPr lang="ru-RU" b="1" dirty="0">
              <a:solidFill>
                <a:schemeClr val="bg1"/>
              </a:solidFill>
            </a:endParaRPr>
          </a:p>
          <a:p>
            <a:r>
              <a:rPr lang="ru-RU" dirty="0">
                <a:solidFill>
                  <a:schemeClr val="bg1"/>
                </a:solidFill>
              </a:rPr>
              <a:t>- </a:t>
            </a:r>
            <a:r>
              <a:rPr lang="ru-RU" b="1" i="1" dirty="0">
                <a:solidFill>
                  <a:schemeClr val="bg1"/>
                </a:solidFill>
              </a:rPr>
              <a:t>транспортные аварии и катастрофы </a:t>
            </a:r>
            <a:r>
              <a:rPr lang="ru-RU" dirty="0">
                <a:solidFill>
                  <a:schemeClr val="bg1"/>
                </a:solidFill>
              </a:rPr>
              <a:t>(железнодорожные, </a:t>
            </a:r>
            <a:r>
              <a:rPr lang="ru-RU" dirty="0" smtClean="0">
                <a:solidFill>
                  <a:schemeClr val="bg1"/>
                </a:solidFill>
              </a:rPr>
              <a:t>авиационные</a:t>
            </a:r>
            <a:r>
              <a:rPr lang="ru-RU" dirty="0">
                <a:solidFill>
                  <a:schemeClr val="bg1"/>
                </a:solidFill>
              </a:rPr>
              <a:t>, автомобильные, на газо- и нефтепроводах</a:t>
            </a:r>
            <a:r>
              <a:rPr lang="ru-RU" dirty="0" smtClean="0">
                <a:solidFill>
                  <a:schemeClr val="bg1"/>
                </a:solidFill>
              </a:rPr>
              <a:t>, </a:t>
            </a:r>
            <a:r>
              <a:rPr lang="ru-RU" dirty="0">
                <a:solidFill>
                  <a:schemeClr val="bg1"/>
                </a:solidFill>
              </a:rPr>
              <a:t>линиях электропередач, на водном транспорте, в метро);</a:t>
            </a:r>
          </a:p>
          <a:p>
            <a:r>
              <a:rPr lang="ru-RU" dirty="0">
                <a:solidFill>
                  <a:schemeClr val="bg1"/>
                </a:solidFill>
              </a:rPr>
              <a:t>- </a:t>
            </a:r>
            <a:r>
              <a:rPr lang="ru-RU" b="1" i="1" dirty="0">
                <a:solidFill>
                  <a:schemeClr val="bg1"/>
                </a:solidFill>
              </a:rPr>
              <a:t>пожары и взрывы на объектах хозяйствования</a:t>
            </a:r>
            <a:r>
              <a:rPr lang="ru-RU" dirty="0">
                <a:solidFill>
                  <a:schemeClr val="bg1"/>
                </a:solidFill>
              </a:rPr>
              <a:t>;</a:t>
            </a:r>
          </a:p>
          <a:p>
            <a:r>
              <a:rPr lang="ru-RU" dirty="0">
                <a:solidFill>
                  <a:schemeClr val="bg1"/>
                </a:solidFill>
              </a:rPr>
              <a:t>- </a:t>
            </a:r>
            <a:r>
              <a:rPr lang="ru-RU" b="1" dirty="0">
                <a:solidFill>
                  <a:schemeClr val="bg1"/>
                </a:solidFill>
              </a:rPr>
              <a:t>аварии и катастрофы на объектах с выбросом вредных веществ</a:t>
            </a:r>
            <a:r>
              <a:rPr lang="ru-RU" dirty="0">
                <a:solidFill>
                  <a:schemeClr val="bg1"/>
                </a:solidFill>
              </a:rPr>
              <a:t> (</a:t>
            </a:r>
            <a:r>
              <a:rPr lang="ru-RU" dirty="0" smtClean="0">
                <a:solidFill>
                  <a:schemeClr val="bg1"/>
                </a:solidFill>
              </a:rPr>
              <a:t>радиоактивных </a:t>
            </a:r>
            <a:r>
              <a:rPr lang="ru-RU" dirty="0">
                <a:solidFill>
                  <a:schemeClr val="bg1"/>
                </a:solidFill>
              </a:rPr>
              <a:t>веществ, сильнодействующих ядовитых веществ и др.);</a:t>
            </a:r>
          </a:p>
          <a:p>
            <a:r>
              <a:rPr lang="ru-RU" dirty="0">
                <a:solidFill>
                  <a:schemeClr val="bg1"/>
                </a:solidFill>
              </a:rPr>
              <a:t>- </a:t>
            </a:r>
            <a:r>
              <a:rPr lang="ru-RU" b="1" dirty="0">
                <a:solidFill>
                  <a:schemeClr val="bg1"/>
                </a:solidFill>
              </a:rPr>
              <a:t>аварии и катастрофы на коммунальных системах </a:t>
            </a:r>
            <a:r>
              <a:rPr lang="ru-RU" b="1" dirty="0" smtClean="0">
                <a:solidFill>
                  <a:schemeClr val="bg1"/>
                </a:solidFill>
              </a:rPr>
              <a:t>жизнеобеспечения</a:t>
            </a:r>
            <a:r>
              <a:rPr lang="ru-RU" dirty="0" smtClean="0">
                <a:solidFill>
                  <a:schemeClr val="bg1"/>
                </a:solidFill>
              </a:rPr>
              <a:t> </a:t>
            </a:r>
            <a:r>
              <a:rPr lang="ru-RU" dirty="0">
                <a:solidFill>
                  <a:schemeClr val="bg1"/>
                </a:solidFill>
              </a:rPr>
              <a:t>(канализация, водоснабжение, электроснабжение и др.);</a:t>
            </a:r>
          </a:p>
          <a:p>
            <a:r>
              <a:rPr lang="ru-RU" dirty="0">
                <a:solidFill>
                  <a:schemeClr val="bg1"/>
                </a:solidFill>
              </a:rPr>
              <a:t>- </a:t>
            </a:r>
            <a:r>
              <a:rPr lang="ru-RU" b="1" dirty="0">
                <a:solidFill>
                  <a:schemeClr val="bg1"/>
                </a:solidFill>
              </a:rPr>
              <a:t>аварии и катастрофы на очистных сооружениях;</a:t>
            </a:r>
          </a:p>
          <a:p>
            <a:r>
              <a:rPr lang="ru-RU" dirty="0">
                <a:solidFill>
                  <a:schemeClr val="bg1"/>
                </a:solidFill>
              </a:rPr>
              <a:t>- </a:t>
            </a:r>
            <a:r>
              <a:rPr lang="ru-RU" b="1" dirty="0">
                <a:solidFill>
                  <a:schemeClr val="bg1"/>
                </a:solidFill>
              </a:rPr>
              <a:t>гидродинамические аварии и катастрофы</a:t>
            </a:r>
            <a:r>
              <a:rPr lang="ru-RU" dirty="0">
                <a:solidFill>
                  <a:schemeClr val="bg1"/>
                </a:solidFill>
              </a:rPr>
              <a:t> (прорыв плотин, дамб);</a:t>
            </a:r>
          </a:p>
          <a:p>
            <a:r>
              <a:rPr lang="ru-RU" dirty="0">
                <a:solidFill>
                  <a:schemeClr val="bg1"/>
                </a:solidFill>
              </a:rPr>
              <a:t>- </a:t>
            </a:r>
            <a:r>
              <a:rPr lang="ru-RU" b="1" dirty="0">
                <a:solidFill>
                  <a:schemeClr val="bg1"/>
                </a:solidFill>
              </a:rPr>
              <a:t>обрушение зданий и сооружений</a:t>
            </a:r>
            <a:r>
              <a:rPr lang="ru-RU" dirty="0">
                <a:solidFill>
                  <a:schemeClr val="bg1"/>
                </a:solidFill>
              </a:rPr>
              <a:t>;</a:t>
            </a:r>
          </a:p>
          <a:p>
            <a:r>
              <a:rPr lang="ru-RU" dirty="0">
                <a:solidFill>
                  <a:schemeClr val="bg1"/>
                </a:solidFill>
              </a:rPr>
              <a:t>- </a:t>
            </a:r>
            <a:r>
              <a:rPr lang="ru-RU" b="1" dirty="0">
                <a:solidFill>
                  <a:schemeClr val="bg1"/>
                </a:solidFill>
              </a:rPr>
              <a:t>аварии на </a:t>
            </a:r>
            <a:r>
              <a:rPr lang="ru-RU" b="1" dirty="0" err="1">
                <a:solidFill>
                  <a:schemeClr val="bg1"/>
                </a:solidFill>
              </a:rPr>
              <a:t>электросистемах</a:t>
            </a:r>
            <a:r>
              <a:rPr lang="ru-RU" dirty="0" smtClean="0">
                <a:solidFill>
                  <a:schemeClr val="bg1"/>
                </a:solidFill>
              </a:rPr>
              <a:t>.</a:t>
            </a:r>
            <a:endParaRPr lang="ru-RU" dirty="0">
              <a:solidFill>
                <a:schemeClr val="bg1"/>
              </a:solidFill>
            </a:endParaRPr>
          </a:p>
        </p:txBody>
      </p:sp>
    </p:spTree>
    <p:extLst>
      <p:ext uri="{BB962C8B-B14F-4D97-AF65-F5344CB8AC3E}">
        <p14:creationId xmlns:p14="http://schemas.microsoft.com/office/powerpoint/2010/main" val="425410977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55508" y="650136"/>
            <a:ext cx="11019316" cy="3785652"/>
          </a:xfrm>
          <a:prstGeom prst="rect">
            <a:avLst/>
          </a:prstGeom>
        </p:spPr>
        <p:txBody>
          <a:bodyPr wrap="square">
            <a:spAutoFit/>
          </a:bodyPr>
          <a:lstStyle/>
          <a:p>
            <a:endParaRPr lang="en-US" sz="2000" dirty="0" smtClean="0">
              <a:solidFill>
                <a:srgbClr val="000000"/>
              </a:solidFill>
            </a:endParaRPr>
          </a:p>
          <a:p>
            <a:endParaRPr lang="en-US" sz="2000" dirty="0">
              <a:solidFill>
                <a:srgbClr val="000000"/>
              </a:solidFill>
            </a:endParaRPr>
          </a:p>
          <a:p>
            <a:endParaRPr lang="en-US" sz="2000" dirty="0" smtClean="0">
              <a:solidFill>
                <a:srgbClr val="000000"/>
              </a:solidFill>
            </a:endParaRPr>
          </a:p>
          <a:p>
            <a:r>
              <a:rPr lang="ru-RU" sz="2000" dirty="0" smtClean="0">
                <a:solidFill>
                  <a:schemeClr val="bg1"/>
                </a:solidFill>
              </a:rPr>
              <a:t>В  </a:t>
            </a:r>
            <a:r>
              <a:rPr lang="ru-RU" sz="2000" dirty="0">
                <a:solidFill>
                  <a:schemeClr val="bg1"/>
                </a:solidFill>
              </a:rPr>
              <a:t>зависимости  </a:t>
            </a:r>
            <a:r>
              <a:rPr lang="ru-RU" sz="2000" b="1" i="1" dirty="0">
                <a:solidFill>
                  <a:schemeClr val="bg1"/>
                </a:solidFill>
              </a:rPr>
              <a:t>от  территориального  распространения,  объемов материального ущерба, количества  </a:t>
            </a:r>
            <a:r>
              <a:rPr lang="ru-RU" sz="2000" b="1" i="1" dirty="0" smtClean="0">
                <a:solidFill>
                  <a:schemeClr val="bg1"/>
                </a:solidFill>
              </a:rPr>
              <a:t>пострадавших  </a:t>
            </a:r>
            <a:r>
              <a:rPr lang="ru-RU" sz="2000" b="1" i="1" dirty="0">
                <a:solidFill>
                  <a:schemeClr val="bg1"/>
                </a:solidFill>
              </a:rPr>
              <a:t>людей </a:t>
            </a:r>
            <a:r>
              <a:rPr lang="ru-RU" sz="2000" dirty="0">
                <a:solidFill>
                  <a:schemeClr val="bg1"/>
                </a:solidFill>
              </a:rPr>
              <a:t> чрезвычайные ситуации   </a:t>
            </a:r>
            <a:r>
              <a:rPr lang="ru-RU" sz="2000" dirty="0" smtClean="0">
                <a:solidFill>
                  <a:schemeClr val="bg1"/>
                </a:solidFill>
              </a:rPr>
              <a:t>подразделяются</a:t>
            </a:r>
            <a:endParaRPr lang="en-US" sz="2000" dirty="0" smtClean="0">
              <a:solidFill>
                <a:schemeClr val="bg1"/>
              </a:solidFill>
            </a:endParaRPr>
          </a:p>
          <a:p>
            <a:endParaRPr lang="en-US" sz="2000" dirty="0" smtClean="0">
              <a:solidFill>
                <a:schemeClr val="bg1"/>
              </a:solidFill>
            </a:endParaRPr>
          </a:p>
          <a:p>
            <a:pPr marL="285750" indent="-285750">
              <a:buFont typeface="Arial" panose="020B0604020202020204" pitchFamily="34" charset="0"/>
              <a:buChar char="•"/>
            </a:pPr>
            <a:r>
              <a:rPr lang="ru-RU" sz="2000" dirty="0" smtClean="0">
                <a:solidFill>
                  <a:schemeClr val="bg1"/>
                </a:solidFill>
              </a:rPr>
              <a:t>локальные</a:t>
            </a:r>
            <a:r>
              <a:rPr lang="ru-RU" sz="2000" dirty="0">
                <a:solidFill>
                  <a:schemeClr val="bg1"/>
                </a:solidFill>
              </a:rPr>
              <a:t>,  </a:t>
            </a:r>
            <a:endParaRPr lang="en-US" sz="2000" dirty="0" smtClean="0">
              <a:solidFill>
                <a:schemeClr val="bg1"/>
              </a:solidFill>
            </a:endParaRPr>
          </a:p>
          <a:p>
            <a:pPr marL="285750" indent="-285750">
              <a:buFont typeface="Arial" panose="020B0604020202020204" pitchFamily="34" charset="0"/>
              <a:buChar char="•"/>
            </a:pPr>
            <a:r>
              <a:rPr lang="ru-RU" sz="2000" dirty="0" smtClean="0">
                <a:solidFill>
                  <a:schemeClr val="bg1"/>
                </a:solidFill>
              </a:rPr>
              <a:t>местные</a:t>
            </a:r>
            <a:r>
              <a:rPr lang="ru-RU" sz="2000" dirty="0">
                <a:solidFill>
                  <a:schemeClr val="bg1"/>
                </a:solidFill>
              </a:rPr>
              <a:t>,  </a:t>
            </a:r>
            <a:endParaRPr lang="en-US" sz="2000" dirty="0" smtClean="0">
              <a:solidFill>
                <a:schemeClr val="bg1"/>
              </a:solidFill>
            </a:endParaRPr>
          </a:p>
          <a:p>
            <a:pPr marL="285750" indent="-285750">
              <a:buFont typeface="Arial" panose="020B0604020202020204" pitchFamily="34" charset="0"/>
              <a:buChar char="•"/>
            </a:pPr>
            <a:r>
              <a:rPr lang="ru-RU" sz="2000" dirty="0" smtClean="0">
                <a:solidFill>
                  <a:schemeClr val="bg1"/>
                </a:solidFill>
              </a:rPr>
              <a:t>региональные</a:t>
            </a:r>
            <a:r>
              <a:rPr lang="ru-RU" sz="2000" dirty="0">
                <a:solidFill>
                  <a:schemeClr val="bg1"/>
                </a:solidFill>
              </a:rPr>
              <a:t>, </a:t>
            </a:r>
            <a:endParaRPr lang="en-US" sz="2000" dirty="0" smtClean="0">
              <a:solidFill>
                <a:schemeClr val="bg1"/>
              </a:solidFill>
            </a:endParaRPr>
          </a:p>
          <a:p>
            <a:pPr marL="285750" indent="-285750">
              <a:buFont typeface="Arial" panose="020B0604020202020204" pitchFamily="34" charset="0"/>
              <a:buChar char="•"/>
            </a:pPr>
            <a:r>
              <a:rPr lang="ru-RU" sz="2000" dirty="0" smtClean="0">
                <a:solidFill>
                  <a:schemeClr val="bg1"/>
                </a:solidFill>
              </a:rPr>
              <a:t>республиканские </a:t>
            </a:r>
            <a:r>
              <a:rPr lang="ru-RU" sz="2000" dirty="0">
                <a:solidFill>
                  <a:schemeClr val="bg1"/>
                </a:solidFill>
              </a:rPr>
              <a:t>(</a:t>
            </a:r>
            <a:r>
              <a:rPr lang="ru-RU" sz="2000" dirty="0" smtClean="0">
                <a:solidFill>
                  <a:schemeClr val="bg1"/>
                </a:solidFill>
              </a:rPr>
              <a:t>государственные) </a:t>
            </a:r>
            <a:endParaRPr lang="en-US" sz="2000" dirty="0" smtClean="0">
              <a:solidFill>
                <a:schemeClr val="bg1"/>
              </a:solidFill>
            </a:endParaRPr>
          </a:p>
          <a:p>
            <a:pPr marL="285750" indent="-285750">
              <a:buFont typeface="Arial" panose="020B0604020202020204" pitchFamily="34" charset="0"/>
              <a:buChar char="•"/>
            </a:pPr>
            <a:r>
              <a:rPr lang="ru-RU" sz="2000" dirty="0" smtClean="0">
                <a:solidFill>
                  <a:schemeClr val="bg1"/>
                </a:solidFill>
              </a:rPr>
              <a:t>трансграничные </a:t>
            </a:r>
            <a:endParaRPr lang="ru-RU" sz="2000" dirty="0">
              <a:solidFill>
                <a:schemeClr val="bg1"/>
              </a:solidFill>
            </a:endParaRPr>
          </a:p>
        </p:txBody>
      </p:sp>
    </p:spTree>
    <p:extLst>
      <p:ext uri="{BB962C8B-B14F-4D97-AF65-F5344CB8AC3E}">
        <p14:creationId xmlns:p14="http://schemas.microsoft.com/office/powerpoint/2010/main" val="27650769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35670" y="416826"/>
            <a:ext cx="11811786" cy="5940088"/>
          </a:xfrm>
          <a:prstGeom prst="rect">
            <a:avLst/>
          </a:prstGeom>
        </p:spPr>
        <p:txBody>
          <a:bodyPr wrap="square">
            <a:spAutoFit/>
          </a:bodyPr>
          <a:lstStyle/>
          <a:p>
            <a:r>
              <a:rPr lang="ru-RU" sz="2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локальный,</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масштабы последствий </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ограничиваются территорией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предприятия, учреждения, пострадало при этом не </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более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10 человек, либо нарушены условия жизнедеятельности не более 100 человек; либо материальный ущерб составляет свыше </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40,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но не более </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1тыс.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базовых величин на день  возникновения  чрезвычайной ситуации и зона которой не выходит за пределы  территории  объекта  </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производственного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или  социального назначения</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endPar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местный</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масштабы последствий </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ограничиваются поселком</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городом, районом, при этом пострадало от 10 до 50 человек, либо нарушены условия жизнедеятельности от 100 до 300 человек, либо </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материальный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ущерб составляет от 1 тыс. до 5 тыс. базовых   величин   на   день   возникновения   чрезвычайной ситуации и зона которой не выходит за  пределы  населенного  пункта</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города</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района</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a:p>
            <a:endPar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sz="20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региональный</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(территориальные), масштабы последствий которых </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распространяются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на 1, 2 области, при этом пострадало от 50 до 500 человек, либо нарушены условия жизнедеятельности от 300 до 500 человек, либо </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материальный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ущерб составил от 5 тыс. до 0,5 миллиона  базовых      величин  </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на  день возникновения </a:t>
            </a:r>
            <a:r>
              <a:rPr 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чрезвычайной ситуации и зона которой не выходит за пределы области</a:t>
            </a:r>
            <a:r>
              <a:rPr lang="ru-RU" sz="2000" dirty="0" smtClean="0">
                <a:solidFill>
                  <a:schemeClr val="bg1"/>
                </a:solidFill>
                <a:latin typeface="Verdana" panose="020B0604030504040204" pitchFamily="34" charset="0"/>
                <a:ea typeface="Verdana" panose="020B0604030504040204" pitchFamily="34" charset="0"/>
                <a:cs typeface="Verdana" panose="020B0604030504040204" pitchFamily="34" charset="0"/>
              </a:rPr>
              <a:t>.</a:t>
            </a:r>
          </a:p>
        </p:txBody>
      </p:sp>
    </p:spTree>
    <p:extLst>
      <p:ext uri="{BB962C8B-B14F-4D97-AF65-F5344CB8AC3E}">
        <p14:creationId xmlns:p14="http://schemas.microsoft.com/office/powerpoint/2010/main" val="16557045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63571" y="1028343"/>
            <a:ext cx="10671142" cy="3785652"/>
          </a:xfrm>
          <a:prstGeom prst="rect">
            <a:avLst/>
          </a:prstGeom>
        </p:spPr>
        <p:txBody>
          <a:bodyPr wrap="square">
            <a:spAutoFit/>
          </a:bodyPr>
          <a:lstStyle/>
          <a:p>
            <a:r>
              <a:rPr lang="ru-RU" sz="2000" b="1" dirty="0">
                <a:solidFill>
                  <a:schemeClr val="bg1"/>
                </a:solidFill>
              </a:rPr>
              <a:t>республиканский</a:t>
            </a:r>
            <a:r>
              <a:rPr lang="ru-RU" sz="2000" dirty="0">
                <a:solidFill>
                  <a:schemeClr val="bg1"/>
                </a:solidFill>
              </a:rPr>
              <a:t> (</a:t>
            </a:r>
            <a:r>
              <a:rPr lang="ru-RU" sz="2000" b="1" dirty="0">
                <a:solidFill>
                  <a:schemeClr val="bg1"/>
                </a:solidFill>
              </a:rPr>
              <a:t>государственный</a:t>
            </a:r>
            <a:r>
              <a:rPr lang="ru-RU" sz="2000" dirty="0">
                <a:solidFill>
                  <a:schemeClr val="bg1"/>
                </a:solidFill>
              </a:rPr>
              <a:t>)- региональные и национальные, масштабы последствий которых распространяются на всю страну или регион, при этом пострадало свыше 500 человек, либо нарушены условия жизнедеятельности свыше 500 человек, либо материальный ущерб составляет свыше 0,5 миллиона базовых величин на день возникновения чрезвычайной ситуации  и  зона которой выходит за пределы более чем двух областей</a:t>
            </a:r>
            <a:r>
              <a:rPr lang="ru-RU" sz="2000" dirty="0" smtClean="0">
                <a:solidFill>
                  <a:schemeClr val="bg1"/>
                </a:solidFill>
              </a:rPr>
              <a:t>.</a:t>
            </a:r>
          </a:p>
          <a:p>
            <a:endParaRPr lang="ru-RU" sz="2000" dirty="0">
              <a:solidFill>
                <a:schemeClr val="bg1"/>
              </a:solidFill>
            </a:endParaRPr>
          </a:p>
          <a:p>
            <a:r>
              <a:rPr lang="ru-RU" sz="2000" dirty="0">
                <a:solidFill>
                  <a:schemeClr val="bg1"/>
                </a:solidFill>
              </a:rPr>
              <a:t>К </a:t>
            </a:r>
            <a:r>
              <a:rPr lang="ru-RU" sz="2000" b="1" dirty="0">
                <a:solidFill>
                  <a:schemeClr val="bg1"/>
                </a:solidFill>
              </a:rPr>
              <a:t>трансграничной</a:t>
            </a:r>
            <a:r>
              <a:rPr lang="ru-RU" sz="2000" dirty="0">
                <a:solidFill>
                  <a:schemeClr val="bg1"/>
                </a:solidFill>
              </a:rPr>
              <a:t> относится  чрезвычайная  ситуация,  поражающие факторы которой  выходят  за  пределы  Республики  Беларусь,  либо чрезвычайная ситуация,  которая произошла за рубежом  и  затрагивает территорию Республики Беларусь.</a:t>
            </a:r>
          </a:p>
        </p:txBody>
      </p:sp>
    </p:spTree>
    <p:extLst>
      <p:ext uri="{BB962C8B-B14F-4D97-AF65-F5344CB8AC3E}">
        <p14:creationId xmlns:p14="http://schemas.microsoft.com/office/powerpoint/2010/main" val="38448936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Прямоугольник 1"/>
          <p:cNvSpPr>
            <a:spLocks noChangeArrowheads="1"/>
          </p:cNvSpPr>
          <p:nvPr/>
        </p:nvSpPr>
        <p:spPr bwMode="auto">
          <a:xfrm>
            <a:off x="1071691" y="1069477"/>
            <a:ext cx="9766126" cy="383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ru-RU" altLang="ru-RU" sz="1900" b="1" dirty="0">
                <a:solidFill>
                  <a:schemeClr val="bg1"/>
                </a:solidFill>
                <a:latin typeface="Verdana" panose="020B0604030504040204" pitchFamily="34" charset="0"/>
                <a:ea typeface="Verdana" panose="020B0604030504040204" pitchFamily="34" charset="0"/>
                <a:cs typeface="Verdana" panose="020B0604030504040204" pitchFamily="34" charset="0"/>
              </a:rPr>
              <a:t>Э</a:t>
            </a:r>
            <a:r>
              <a:rPr lang="ru-RU" altLang="ru-RU" sz="1900" b="1" dirty="0" smtClean="0">
                <a:solidFill>
                  <a:schemeClr val="bg1"/>
                </a:solidFill>
                <a:latin typeface="Verdana" panose="020B0604030504040204" pitchFamily="34" charset="0"/>
                <a:ea typeface="Verdana" panose="020B0604030504040204" pitchFamily="34" charset="0"/>
                <a:cs typeface="Verdana" panose="020B0604030504040204" pitchFamily="34" charset="0"/>
              </a:rPr>
              <a:t>кологическая </a:t>
            </a:r>
            <a:r>
              <a:rPr lang="ru-RU" altLang="ru-RU" sz="1900" b="1" dirty="0">
                <a:solidFill>
                  <a:schemeClr val="bg1"/>
                </a:solidFill>
                <a:latin typeface="Verdana" panose="020B0604030504040204" pitchFamily="34" charset="0"/>
                <a:ea typeface="Verdana" panose="020B0604030504040204" pitchFamily="34" charset="0"/>
                <a:cs typeface="Verdana" panose="020B0604030504040204" pitchFamily="34" charset="0"/>
              </a:rPr>
              <a:t>безопасность </a:t>
            </a:r>
            <a:r>
              <a:rPr lang="ru-RU" altLang="ru-RU" sz="1900" dirty="0">
                <a:solidFill>
                  <a:schemeClr val="bg1"/>
                </a:solidFill>
                <a:latin typeface="Verdana" panose="020B0604030504040204" pitchFamily="34" charset="0"/>
                <a:ea typeface="Verdana" panose="020B0604030504040204" pitchFamily="34" charset="0"/>
                <a:cs typeface="Verdana" panose="020B0604030504040204" pitchFamily="34" charset="0"/>
              </a:rPr>
              <a:t>– состояние защищенности окружающей среды, жизни и здоровья граждан от угроз, возникающих в результате антропогенных воздействий, а также факторов, процессов и явлений природного и техногенного характера. </a:t>
            </a:r>
          </a:p>
          <a:p>
            <a:endParaRPr lang="ru-RU" altLang="ru-RU" sz="1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a:lnSpc>
                <a:spcPct val="120000"/>
              </a:lnSpc>
            </a:pPr>
            <a:r>
              <a:rPr lang="ru-RU" sz="2000" b="1" dirty="0">
                <a:solidFill>
                  <a:schemeClr val="bg1"/>
                </a:solidFill>
                <a:ea typeface="Verdana" panose="020B0604030504040204" pitchFamily="34" charset="0"/>
                <a:cs typeface="Verdana" panose="020B0604030504040204" pitchFamily="34" charset="0"/>
              </a:rPr>
              <a:t>Экологическая проблема </a:t>
            </a:r>
            <a:r>
              <a:rPr lang="ru-RU" sz="2000" dirty="0">
                <a:solidFill>
                  <a:schemeClr val="bg1"/>
                </a:solidFill>
                <a:ea typeface="Verdana" panose="020B0604030504040204" pitchFamily="34" charset="0"/>
                <a:cs typeface="Verdana" panose="020B0604030504040204" pitchFamily="34" charset="0"/>
              </a:rPr>
              <a:t>– это антропогенное изменение природной среды, ведущее к нарушению её структуры и функционирования</a:t>
            </a:r>
          </a:p>
          <a:p>
            <a:pPr>
              <a:spcBef>
                <a:spcPct val="0"/>
              </a:spcBef>
              <a:spcAft>
                <a:spcPct val="0"/>
              </a:spcAft>
            </a:pPr>
            <a:endParaRPr lang="ru-RU" altLang="ru-RU" sz="2000" dirty="0">
              <a:solidFill>
                <a:schemeClr val="bg1"/>
              </a:solidFill>
              <a:ea typeface="Verdana" panose="020B0604030504040204" pitchFamily="34" charset="0"/>
              <a:cs typeface="Verdana" panose="020B0604030504040204" pitchFamily="34" charset="0"/>
            </a:endParaRPr>
          </a:p>
          <a:p>
            <a:pPr>
              <a:spcBef>
                <a:spcPct val="0"/>
              </a:spcBef>
              <a:spcAft>
                <a:spcPct val="0"/>
              </a:spcAft>
            </a:pPr>
            <a:r>
              <a:rPr lang="ru-RU" altLang="ru-RU" sz="2000" dirty="0">
                <a:solidFill>
                  <a:schemeClr val="bg1"/>
                </a:solidFill>
                <a:ea typeface="Verdana" panose="020B0604030504040204" pitchFamily="34" charset="0"/>
                <a:cs typeface="Verdana" panose="020B0604030504040204" pitchFamily="34" charset="0"/>
              </a:rPr>
              <a:t>По </a:t>
            </a:r>
            <a:r>
              <a:rPr lang="ru-RU" altLang="ru-RU" sz="2000" i="1" dirty="0">
                <a:solidFill>
                  <a:schemeClr val="bg1"/>
                </a:solidFill>
                <a:ea typeface="Verdana" panose="020B0604030504040204" pitchFamily="34" charset="0"/>
                <a:cs typeface="Verdana" panose="020B0604030504040204" pitchFamily="34" charset="0"/>
              </a:rPr>
              <a:t>пространственному охвату </a:t>
            </a:r>
            <a:r>
              <a:rPr lang="ru-RU" altLang="ru-RU" sz="2000" dirty="0">
                <a:solidFill>
                  <a:schemeClr val="bg1"/>
                </a:solidFill>
                <a:ea typeface="Verdana" panose="020B0604030504040204" pitchFamily="34" charset="0"/>
                <a:cs typeface="Verdana" panose="020B0604030504040204" pitchFamily="34" charset="0"/>
              </a:rPr>
              <a:t>делятся на</a:t>
            </a:r>
          </a:p>
          <a:p>
            <a:pPr>
              <a:spcBef>
                <a:spcPct val="0"/>
              </a:spcBef>
              <a:spcAft>
                <a:spcPct val="0"/>
              </a:spcAft>
              <a:buFont typeface="Arial" panose="020B0604020202020204" pitchFamily="34" charset="0"/>
              <a:buChar char="•"/>
            </a:pPr>
            <a:r>
              <a:rPr lang="ru-RU" altLang="ru-RU" sz="2000" dirty="0">
                <a:solidFill>
                  <a:schemeClr val="bg1"/>
                </a:solidFill>
                <a:ea typeface="Verdana" panose="020B0604030504040204" pitchFamily="34" charset="0"/>
                <a:cs typeface="Verdana" panose="020B0604030504040204" pitchFamily="34" charset="0"/>
              </a:rPr>
              <a:t>глобальные, </a:t>
            </a:r>
          </a:p>
          <a:p>
            <a:pPr>
              <a:spcBef>
                <a:spcPct val="0"/>
              </a:spcBef>
              <a:spcAft>
                <a:spcPct val="0"/>
              </a:spcAft>
              <a:buFont typeface="Arial" panose="020B0604020202020204" pitchFamily="34" charset="0"/>
              <a:buChar char="•"/>
            </a:pPr>
            <a:r>
              <a:rPr lang="ru-RU" altLang="ru-RU" sz="2000" dirty="0">
                <a:solidFill>
                  <a:schemeClr val="bg1"/>
                </a:solidFill>
                <a:ea typeface="Verdana" panose="020B0604030504040204" pitchFamily="34" charset="0"/>
                <a:cs typeface="Verdana" panose="020B0604030504040204" pitchFamily="34" charset="0"/>
              </a:rPr>
              <a:t>региональные, </a:t>
            </a:r>
          </a:p>
          <a:p>
            <a:pPr>
              <a:spcBef>
                <a:spcPct val="0"/>
              </a:spcBef>
              <a:spcAft>
                <a:spcPct val="0"/>
              </a:spcAft>
              <a:buFont typeface="Arial" panose="020B0604020202020204" pitchFamily="34" charset="0"/>
              <a:buChar char="•"/>
            </a:pPr>
            <a:r>
              <a:rPr lang="ru-RU" altLang="ru-RU" sz="2000" dirty="0">
                <a:solidFill>
                  <a:schemeClr val="bg1"/>
                </a:solidFill>
                <a:ea typeface="Verdana" panose="020B0604030504040204" pitchFamily="34" charset="0"/>
                <a:cs typeface="Verdana" panose="020B0604030504040204" pitchFamily="34" charset="0"/>
              </a:rPr>
              <a:t>локальные.</a:t>
            </a:r>
          </a:p>
        </p:txBody>
      </p:sp>
      <p:sp>
        <p:nvSpPr>
          <p:cNvPr id="3" name="Номер слайда 2"/>
          <p:cNvSpPr>
            <a:spLocks noGrp="1"/>
          </p:cNvSpPr>
          <p:nvPr>
            <p:ph type="sldNum" sz="quarter" idx="12"/>
          </p:nvPr>
        </p:nvSpPr>
        <p:spPr>
          <a:xfrm>
            <a:off x="10951029" y="6013400"/>
            <a:ext cx="1142245" cy="669925"/>
          </a:xfrm>
        </p:spPr>
        <p:txBody>
          <a:bodyPr/>
          <a:lstStyle/>
          <a:p>
            <a:fld id="{A4211F89-2E92-4E14-B032-14DE4A52F6A2}" type="slidenum">
              <a:rPr lang="ru-RU" sz="1200" smtClean="0"/>
              <a:t>57</a:t>
            </a:fld>
            <a:endParaRPr lang="ru-RU" sz="1200" dirty="0"/>
          </a:p>
        </p:txBody>
      </p:sp>
    </p:spTree>
    <p:extLst>
      <p:ext uri="{BB962C8B-B14F-4D97-AF65-F5344CB8AC3E}">
        <p14:creationId xmlns:p14="http://schemas.microsoft.com/office/powerpoint/2010/main" val="200368721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Прямоугольник 1"/>
          <p:cNvSpPr>
            <a:spLocks noChangeArrowheads="1"/>
          </p:cNvSpPr>
          <p:nvPr/>
        </p:nvSpPr>
        <p:spPr bwMode="auto">
          <a:xfrm>
            <a:off x="901876" y="338398"/>
            <a:ext cx="9590458"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ru-RU" altLang="ru-RU" sz="2000" dirty="0">
              <a:solidFill>
                <a:schemeClr val="bg1"/>
              </a:solidFill>
            </a:endParaRPr>
          </a:p>
          <a:p>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Различают следующие  </a:t>
            </a:r>
            <a:r>
              <a:rPr lang="ru-RU" altLang="ru-RU" sz="2000" b="1" dirty="0">
                <a:solidFill>
                  <a:schemeClr val="bg1"/>
                </a:solidFill>
                <a:latin typeface="Verdana" panose="020B0604030504040204" pitchFamily="34" charset="0"/>
                <a:ea typeface="Verdana" panose="020B0604030504040204" pitchFamily="34" charset="0"/>
                <a:cs typeface="Verdana" panose="020B0604030504040204" pitchFamily="34" charset="0"/>
              </a:rPr>
              <a:t>экологические проблемы</a:t>
            </a:r>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связанные с нарушением отдель­ных компонентов ландшафта или их комплекса:</a:t>
            </a:r>
          </a:p>
          <a:p>
            <a:endPar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r>
              <a:rPr lang="ru-RU" altLang="ru-RU" sz="2000" b="1" dirty="0">
                <a:solidFill>
                  <a:schemeClr val="bg1"/>
                </a:solidFill>
                <a:latin typeface="Verdana" panose="020B0604030504040204" pitchFamily="34" charset="0"/>
                <a:ea typeface="Verdana" panose="020B0604030504040204" pitchFamily="34" charset="0"/>
                <a:cs typeface="Verdana" panose="020B0604030504040204" pitchFamily="34" charset="0"/>
              </a:rPr>
              <a:t>атмосферные</a:t>
            </a:r>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 загрязнение атмосферы: радиологическое, химическое, механическое, тепловое;</a:t>
            </a:r>
          </a:p>
          <a:p>
            <a:r>
              <a:rPr lang="ru-RU" altLang="ru-RU" sz="2000" b="1" dirty="0">
                <a:solidFill>
                  <a:schemeClr val="bg1"/>
                </a:solidFill>
                <a:latin typeface="Verdana" panose="020B0604030504040204" pitchFamily="34" charset="0"/>
                <a:ea typeface="Verdana" panose="020B0604030504040204" pitchFamily="34" charset="0"/>
                <a:cs typeface="Verdana" panose="020B0604030504040204" pitchFamily="34" charset="0"/>
              </a:rPr>
              <a:t>водные</a:t>
            </a:r>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 истощение и загрязнение поверхностных и подземных вод, морей и океанов;</a:t>
            </a:r>
          </a:p>
          <a:p>
            <a:r>
              <a:rPr lang="ru-RU" altLang="ru-RU" sz="2000" b="1" dirty="0">
                <a:solidFill>
                  <a:schemeClr val="bg1"/>
                </a:solidFill>
                <a:latin typeface="Verdana" panose="020B0604030504040204" pitchFamily="34" charset="0"/>
                <a:ea typeface="Verdana" panose="020B0604030504040204" pitchFamily="34" charset="0"/>
                <a:cs typeface="Verdana" panose="020B0604030504040204" pitchFamily="34" charset="0"/>
              </a:rPr>
              <a:t>геолого-геоморфологические </a:t>
            </a:r>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интенсификация неблагоприятных геолого-геоморфологических процессов, нарушение рельефа и геологического строения;</a:t>
            </a:r>
          </a:p>
          <a:p>
            <a:r>
              <a:rPr lang="ru-RU" altLang="ru-RU" sz="2000" b="1" dirty="0">
                <a:solidFill>
                  <a:schemeClr val="bg1"/>
                </a:solidFill>
                <a:latin typeface="Verdana" panose="020B0604030504040204" pitchFamily="34" charset="0"/>
                <a:ea typeface="Verdana" panose="020B0604030504040204" pitchFamily="34" charset="0"/>
                <a:cs typeface="Verdana" panose="020B0604030504040204" pitchFamily="34" charset="0"/>
              </a:rPr>
              <a:t>почвенные</a:t>
            </a:r>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 загрязнение почв, эрозия, вторичное за­соление, заболачивание и др.;</a:t>
            </a:r>
          </a:p>
          <a:p>
            <a:r>
              <a:rPr lang="ru-RU" altLang="ru-RU" sz="2000" b="1" dirty="0">
                <a:solidFill>
                  <a:schemeClr val="bg1"/>
                </a:solidFill>
                <a:latin typeface="Verdana" panose="020B0604030504040204" pitchFamily="34" charset="0"/>
                <a:ea typeface="Verdana" panose="020B0604030504040204" pitchFamily="34" charset="0"/>
                <a:cs typeface="Verdana" panose="020B0604030504040204" pitchFamily="34" charset="0"/>
              </a:rPr>
              <a:t>биотические</a:t>
            </a:r>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-сведение растительности, деградация лесов, сокращение видового разнообразия и др.;</a:t>
            </a:r>
          </a:p>
          <a:p>
            <a:r>
              <a:rPr lang="ru-RU" altLang="ru-RU" sz="2000" b="1" dirty="0">
                <a:solidFill>
                  <a:schemeClr val="bg1"/>
                </a:solidFill>
                <a:latin typeface="Verdana" panose="020B0604030504040204" pitchFamily="34" charset="0"/>
                <a:ea typeface="Verdana" panose="020B0604030504040204" pitchFamily="34" charset="0"/>
                <a:cs typeface="Verdana" panose="020B0604030504040204" pitchFamily="34" charset="0"/>
              </a:rPr>
              <a:t>ландшафтные</a:t>
            </a:r>
            <a:r>
              <a:rPr lang="ru-RU" altLang="ru-RU" sz="2000" dirty="0">
                <a:solidFill>
                  <a:schemeClr val="bg1"/>
                </a:solidFill>
                <a:latin typeface="Verdana" panose="020B0604030504040204" pitchFamily="34" charset="0"/>
                <a:ea typeface="Verdana" panose="020B0604030504040204" pitchFamily="34" charset="0"/>
                <a:cs typeface="Verdana" panose="020B0604030504040204" pitchFamily="34" charset="0"/>
              </a:rPr>
              <a:t> — деградация ландшафтов, опустынивание, снижение биоразнообразия, нарушение режима природоохранных территорий и т. д.</a:t>
            </a:r>
          </a:p>
          <a:p>
            <a:endParaRPr lang="ru-RU" altLang="ru-RU" sz="1800" dirty="0">
              <a:solidFill>
                <a:schemeClr val="bg1"/>
              </a:solidFill>
            </a:endParaRPr>
          </a:p>
          <a:p>
            <a:pPr>
              <a:buFontTx/>
              <a:buChar char="-"/>
            </a:pPr>
            <a:endParaRPr lang="en-US" altLang="ru-RU" sz="1800" dirty="0">
              <a:solidFill>
                <a:schemeClr val="bg1"/>
              </a:solidFill>
            </a:endParaRPr>
          </a:p>
        </p:txBody>
      </p:sp>
      <p:sp>
        <p:nvSpPr>
          <p:cNvPr id="3" name="Номер слайда 2"/>
          <p:cNvSpPr>
            <a:spLocks noGrp="1"/>
          </p:cNvSpPr>
          <p:nvPr>
            <p:ph type="sldNum" sz="quarter" idx="12"/>
          </p:nvPr>
        </p:nvSpPr>
        <p:spPr>
          <a:xfrm>
            <a:off x="10885714" y="6048738"/>
            <a:ext cx="1142245" cy="669925"/>
          </a:xfrm>
        </p:spPr>
        <p:txBody>
          <a:bodyPr/>
          <a:lstStyle/>
          <a:p>
            <a:fld id="{A4211F89-2E92-4E14-B032-14DE4A52F6A2}" type="slidenum">
              <a:rPr lang="ru-RU" sz="1200" smtClean="0"/>
              <a:t>58</a:t>
            </a:fld>
            <a:endParaRPr lang="ru-RU" sz="1200" dirty="0"/>
          </a:p>
        </p:txBody>
      </p:sp>
    </p:spTree>
    <p:extLst>
      <p:ext uri="{BB962C8B-B14F-4D97-AF65-F5344CB8AC3E}">
        <p14:creationId xmlns:p14="http://schemas.microsoft.com/office/powerpoint/2010/main" val="13203017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862149" y="461914"/>
            <a:ext cx="10829108" cy="836712"/>
          </a:xfrm>
        </p:spPr>
        <p:txBody>
          <a:bodyPr>
            <a:noAutofit/>
          </a:bodyPr>
          <a:lstStyle/>
          <a:p>
            <a:pPr indent="450215">
              <a:lnSpc>
                <a:spcPts val="2700"/>
              </a:lnSpc>
            </a:pPr>
            <a:r>
              <a:rPr lang="ru-RU" sz="2400" b="1" dirty="0">
                <a:solidFill>
                  <a:schemeClr val="bg1"/>
                </a:solidFill>
                <a:latin typeface="Times New Roman" pitchFamily="18" charset="0"/>
                <a:cs typeface="Times New Roman" pitchFamily="18" charset="0"/>
              </a:rPr>
              <a:t>1.Предмет, цель и задачи дисциплины </a:t>
            </a:r>
            <a:br>
              <a:rPr lang="ru-RU" sz="2400" b="1" dirty="0">
                <a:solidFill>
                  <a:schemeClr val="bg1"/>
                </a:solidFill>
                <a:latin typeface="Times New Roman" pitchFamily="18" charset="0"/>
                <a:cs typeface="Times New Roman" pitchFamily="18" charset="0"/>
              </a:rPr>
            </a:br>
            <a:r>
              <a:rPr lang="ru-RU" sz="2400" b="1" dirty="0">
                <a:solidFill>
                  <a:schemeClr val="bg1"/>
                </a:solidFill>
                <a:latin typeface="Times New Roman" pitchFamily="18" charset="0"/>
                <a:cs typeface="Times New Roman" pitchFamily="18" charset="0"/>
              </a:rPr>
              <a:t>«Безопасность жизнедеятельности человека».</a:t>
            </a:r>
          </a:p>
        </p:txBody>
      </p:sp>
      <p:sp>
        <p:nvSpPr>
          <p:cNvPr id="3" name="Подзаголовок 2"/>
          <p:cNvSpPr>
            <a:spLocks noGrp="1"/>
          </p:cNvSpPr>
          <p:nvPr>
            <p:ph type="subTitle" idx="1"/>
          </p:nvPr>
        </p:nvSpPr>
        <p:spPr>
          <a:xfrm>
            <a:off x="697583" y="1515442"/>
            <a:ext cx="11123629" cy="4640261"/>
          </a:xfrm>
        </p:spPr>
        <p:txBody>
          <a:bodyPr>
            <a:normAutofit lnSpcReduction="10000"/>
          </a:bodyPr>
          <a:lstStyle/>
          <a:p>
            <a:pPr indent="450215" algn="just">
              <a:spcBef>
                <a:spcPts val="0"/>
              </a:spcBef>
              <a:spcAft>
                <a:spcPts val="0"/>
              </a:spcAft>
            </a:pPr>
            <a:r>
              <a:rPr lang="ru-RU" sz="2400" b="1" dirty="0">
                <a:solidFill>
                  <a:schemeClr val="bg1"/>
                </a:solidFill>
                <a:latin typeface="Times New Roman"/>
                <a:ea typeface="Calibri"/>
                <a:cs typeface="Times New Roman"/>
              </a:rPr>
              <a:t>Безопасность жизнедеятельности человека</a:t>
            </a:r>
            <a:r>
              <a:rPr lang="ru-RU" sz="2400" dirty="0">
                <a:solidFill>
                  <a:schemeClr val="bg1"/>
                </a:solidFill>
                <a:latin typeface="Times New Roman"/>
                <a:ea typeface="Calibri"/>
                <a:cs typeface="Times New Roman"/>
              </a:rPr>
              <a:t> – это область знаний, в которой изучаются опасности, угрожающие человеку, закономерности их проявления и способы защиты</a:t>
            </a:r>
            <a:r>
              <a:rPr lang="ru-RU" sz="2400" dirty="0" smtClean="0">
                <a:solidFill>
                  <a:schemeClr val="bg1"/>
                </a:solidFill>
                <a:latin typeface="Times New Roman"/>
                <a:ea typeface="Calibri"/>
                <a:cs typeface="Times New Roman"/>
              </a:rPr>
              <a:t>.</a:t>
            </a:r>
          </a:p>
          <a:p>
            <a:pPr indent="450215" algn="just">
              <a:spcBef>
                <a:spcPts val="0"/>
              </a:spcBef>
              <a:spcAft>
                <a:spcPts val="0"/>
              </a:spcAft>
            </a:pPr>
            <a:endParaRPr lang="ru-RU" sz="2400" dirty="0">
              <a:solidFill>
                <a:schemeClr val="bg1"/>
              </a:solidFill>
              <a:latin typeface="Times New Roman"/>
              <a:ea typeface="Calibri"/>
              <a:cs typeface="Times New Roman"/>
            </a:endParaRPr>
          </a:p>
          <a:p>
            <a:pPr indent="450215" algn="just">
              <a:spcBef>
                <a:spcPts val="0"/>
              </a:spcBef>
              <a:spcAft>
                <a:spcPts val="0"/>
              </a:spcAft>
            </a:pPr>
            <a:endParaRPr lang="ru-RU" sz="2400" dirty="0" smtClean="0">
              <a:solidFill>
                <a:schemeClr val="bg1"/>
              </a:solidFill>
              <a:latin typeface="Times New Roman"/>
              <a:ea typeface="Calibri"/>
              <a:cs typeface="Times New Roman"/>
            </a:endParaRPr>
          </a:p>
          <a:p>
            <a:pPr>
              <a:spcBef>
                <a:spcPts val="0"/>
              </a:spcBef>
            </a:pPr>
            <a:r>
              <a:rPr lang="ru-RU" altLang="ru-RU" sz="2400" b="1" dirty="0">
                <a:solidFill>
                  <a:schemeClr val="bg1"/>
                </a:solidFill>
                <a:latin typeface="Times New Roman" panose="02020603050405020304" pitchFamily="18" charset="0"/>
                <a:cs typeface="Times New Roman" panose="02020603050405020304" pitchFamily="18" charset="0"/>
              </a:rPr>
              <a:t>Дисциплина «Безопасность жизнедеятельности человека» </a:t>
            </a:r>
          </a:p>
          <a:p>
            <a:pPr>
              <a:spcBef>
                <a:spcPts val="0"/>
              </a:spcBef>
            </a:pPr>
            <a:r>
              <a:rPr lang="ru-RU" altLang="ru-RU" sz="2400" dirty="0">
                <a:solidFill>
                  <a:schemeClr val="bg1"/>
                </a:solidFill>
                <a:latin typeface="Times New Roman" panose="02020603050405020304" pitchFamily="18" charset="0"/>
                <a:cs typeface="Times New Roman" panose="02020603050405020304" pitchFamily="18" charset="0"/>
              </a:rPr>
              <a:t>обеспечивает базовую подготовку студентов, необходимую для принятия грамотных решений по защите производственного персонала и населения от возможных последствий аварий, катастроф, стихийных бедствий, а также для успешного решения вопросов, изучение которых направлено на обеспечение безопасности человека от негативного воздействия опасностей различного происхождения в процессе эксплуатации технологического оборудования, технических средств и систем.</a:t>
            </a:r>
          </a:p>
          <a:p>
            <a:pPr indent="450215" algn="just">
              <a:lnSpc>
                <a:spcPct val="115000"/>
              </a:lnSpc>
              <a:spcAft>
                <a:spcPts val="0"/>
              </a:spcAft>
            </a:pPr>
            <a:endParaRPr lang="ru-RU" sz="1800" dirty="0">
              <a:solidFill>
                <a:schemeClr val="bg1"/>
              </a:solidFill>
              <a:ea typeface="Calibri"/>
              <a:cs typeface="Times New Roman"/>
            </a:endParaRPr>
          </a:p>
          <a:p>
            <a:pPr algn="just"/>
            <a:endParaRPr lang="ru-RU" sz="2400" dirty="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26337601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356558" y="1841799"/>
            <a:ext cx="6641550" cy="439515"/>
          </a:xfrm>
          <a:prstGeom prst="rect">
            <a:avLst/>
          </a:prstGeom>
        </p:spPr>
      </p:pic>
      <p:pic>
        <p:nvPicPr>
          <p:cNvPr id="6" name="Рисунок 5"/>
          <p:cNvPicPr>
            <a:picLocks noChangeAspect="1"/>
          </p:cNvPicPr>
          <p:nvPr/>
        </p:nvPicPr>
        <p:blipFill>
          <a:blip r:embed="rId3"/>
          <a:stretch>
            <a:fillRect/>
          </a:stretch>
        </p:blipFill>
        <p:spPr>
          <a:xfrm>
            <a:off x="356558" y="2434893"/>
            <a:ext cx="5007387" cy="1499277"/>
          </a:xfrm>
          <a:prstGeom prst="rect">
            <a:avLst/>
          </a:prstGeom>
        </p:spPr>
      </p:pic>
      <p:pic>
        <p:nvPicPr>
          <p:cNvPr id="7" name="Рисунок 6"/>
          <p:cNvPicPr>
            <a:picLocks noChangeAspect="1"/>
          </p:cNvPicPr>
          <p:nvPr/>
        </p:nvPicPr>
        <p:blipFill>
          <a:blip r:embed="rId4"/>
          <a:stretch>
            <a:fillRect/>
          </a:stretch>
        </p:blipFill>
        <p:spPr>
          <a:xfrm>
            <a:off x="5822831" y="2345155"/>
            <a:ext cx="6029864" cy="1772000"/>
          </a:xfrm>
          <a:prstGeom prst="rect">
            <a:avLst/>
          </a:prstGeom>
        </p:spPr>
      </p:pic>
      <p:sp>
        <p:nvSpPr>
          <p:cNvPr id="8" name="Прямоугольник 7"/>
          <p:cNvSpPr/>
          <p:nvPr/>
        </p:nvSpPr>
        <p:spPr>
          <a:xfrm>
            <a:off x="345739" y="4424313"/>
            <a:ext cx="11506956" cy="2308324"/>
          </a:xfrm>
          <a:prstGeom prst="rect">
            <a:avLst/>
          </a:prstGeom>
          <a:gradFill>
            <a:gsLst>
              <a:gs pos="100000">
                <a:schemeClr val="bg2">
                  <a:tint val="97000"/>
                  <a:hueMod val="92000"/>
                  <a:satMod val="169000"/>
                  <a:lumMod val="164000"/>
                </a:schemeClr>
              </a:gs>
              <a:gs pos="89000">
                <a:schemeClr val="tx1"/>
              </a:gs>
            </a:gsLst>
            <a:lin ang="6120000" scaled="1"/>
          </a:gradFill>
        </p:spPr>
        <p:txBody>
          <a:bodyPr wrap="square">
            <a:spAutoFit/>
          </a:bodyPr>
          <a:lstStyle/>
          <a:p>
            <a:r>
              <a:rPr lang="ru-RU" sz="2400" b="1" dirty="0">
                <a:solidFill>
                  <a:schemeClr val="bg1"/>
                </a:solidFill>
                <a:latin typeface="Times New Roman" panose="02020603050405020304" pitchFamily="18" charset="0"/>
                <a:cs typeface="Times New Roman" panose="02020603050405020304" pitchFamily="18" charset="0"/>
              </a:rPr>
              <a:t>Комплексной научной задачей </a:t>
            </a:r>
            <a:r>
              <a:rPr lang="ru-RU" sz="2400" dirty="0">
                <a:solidFill>
                  <a:schemeClr val="bg1"/>
                </a:solidFill>
                <a:latin typeface="Times New Roman" panose="02020603050405020304" pitchFamily="18" charset="0"/>
                <a:cs typeface="Times New Roman" panose="02020603050405020304" pitchFamily="18" charset="0"/>
              </a:rPr>
              <a:t>дисциплины </a:t>
            </a:r>
            <a:r>
              <a:rPr lang="ru-RU" sz="2400" dirty="0" smtClean="0">
                <a:solidFill>
                  <a:schemeClr val="bg1"/>
                </a:solidFill>
                <a:latin typeface="Times New Roman" panose="02020603050405020304" pitchFamily="18" charset="0"/>
                <a:cs typeface="Times New Roman" panose="02020603050405020304" pitchFamily="18" charset="0"/>
              </a:rPr>
              <a:t>является</a:t>
            </a:r>
          </a:p>
          <a:p>
            <a:pPr marL="285750" indent="-285750">
              <a:buFont typeface="Arial" panose="020B0604020202020204" pitchFamily="34" charset="0"/>
              <a:buChar char="•"/>
            </a:pPr>
            <a:r>
              <a:rPr lang="ru-RU" sz="2400" dirty="0" smtClean="0">
                <a:solidFill>
                  <a:schemeClr val="bg1"/>
                </a:solidFill>
                <a:latin typeface="Times New Roman" panose="02020603050405020304" pitchFamily="18" charset="0"/>
                <a:cs typeface="Times New Roman" panose="02020603050405020304" pitchFamily="18" charset="0"/>
              </a:rPr>
              <a:t>оценка </a:t>
            </a:r>
            <a:r>
              <a:rPr lang="ru-RU" sz="2400" dirty="0">
                <a:solidFill>
                  <a:schemeClr val="bg1"/>
                </a:solidFill>
                <a:latin typeface="Times New Roman" panose="02020603050405020304" pitchFamily="18" charset="0"/>
                <a:cs typeface="Times New Roman" panose="02020603050405020304" pitchFamily="18" charset="0"/>
              </a:rPr>
              <a:t>многофакторного влияния среды обитания на работоспособность и состояние здоровья человека; </a:t>
            </a:r>
            <a:endParaRPr lang="ru-RU" sz="2400" dirty="0" smtClean="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2400" dirty="0" smtClean="0">
                <a:solidFill>
                  <a:schemeClr val="bg1"/>
                </a:solidFill>
                <a:latin typeface="Times New Roman" panose="02020603050405020304" pitchFamily="18" charset="0"/>
                <a:cs typeface="Times New Roman" panose="02020603050405020304" pitchFamily="18" charset="0"/>
              </a:rPr>
              <a:t>определение </a:t>
            </a:r>
            <a:r>
              <a:rPr lang="ru-RU" sz="2400" dirty="0">
                <a:solidFill>
                  <a:schemeClr val="bg1"/>
                </a:solidFill>
                <a:latin typeface="Times New Roman" panose="02020603050405020304" pitchFamily="18" charset="0"/>
                <a:cs typeface="Times New Roman" panose="02020603050405020304" pitchFamily="18" charset="0"/>
              </a:rPr>
              <a:t>параметров комфортных условий труда и отдыха; </a:t>
            </a:r>
            <a:endParaRPr lang="ru-RU" sz="2400" dirty="0" smtClean="0">
              <a:solidFill>
                <a:schemeClr val="bg1"/>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ru-RU" sz="2400" dirty="0" smtClean="0">
                <a:solidFill>
                  <a:schemeClr val="bg1"/>
                </a:solidFill>
                <a:latin typeface="Times New Roman" panose="02020603050405020304" pitchFamily="18" charset="0"/>
                <a:cs typeface="Times New Roman" panose="02020603050405020304" pitchFamily="18" charset="0"/>
              </a:rPr>
              <a:t>методов </a:t>
            </a:r>
            <a:r>
              <a:rPr lang="ru-RU" sz="2400" dirty="0">
                <a:solidFill>
                  <a:schemeClr val="bg1"/>
                </a:solidFill>
                <a:latin typeface="Times New Roman" panose="02020603050405020304" pitchFamily="18" charset="0"/>
                <a:cs typeface="Times New Roman" panose="02020603050405020304" pitchFamily="18" charset="0"/>
              </a:rPr>
              <a:t>и средств защиты человека и окружающей среды от действия разрушающих факторов.</a:t>
            </a:r>
          </a:p>
        </p:txBody>
      </p:sp>
      <p:sp>
        <p:nvSpPr>
          <p:cNvPr id="3" name="Номер слайда 2"/>
          <p:cNvSpPr>
            <a:spLocks noGrp="1"/>
          </p:cNvSpPr>
          <p:nvPr>
            <p:ph type="sldNum" sz="quarter" idx="12"/>
          </p:nvPr>
        </p:nvSpPr>
        <p:spPr/>
        <p:txBody>
          <a:bodyPr/>
          <a:lstStyle/>
          <a:p>
            <a:fld id="{A4211F89-2E92-4E14-B032-14DE4A52F6A2}" type="slidenum">
              <a:rPr lang="ru-RU" sz="1200" smtClean="0"/>
              <a:t>7</a:t>
            </a:fld>
            <a:endParaRPr lang="ru-RU" sz="1200" dirty="0"/>
          </a:p>
        </p:txBody>
      </p:sp>
      <p:sp>
        <p:nvSpPr>
          <p:cNvPr id="2" name="Прямоугольник 1"/>
          <p:cNvSpPr/>
          <p:nvPr/>
        </p:nvSpPr>
        <p:spPr>
          <a:xfrm>
            <a:off x="356558" y="449989"/>
            <a:ext cx="11363864" cy="1200329"/>
          </a:xfrm>
          <a:prstGeom prst="rect">
            <a:avLst/>
          </a:prstGeom>
        </p:spPr>
        <p:txBody>
          <a:bodyPr wrap="square">
            <a:spAutoFit/>
          </a:bodyPr>
          <a:lstStyle/>
          <a:p>
            <a:r>
              <a:rPr lang="ru-RU" sz="2400" dirty="0">
                <a:solidFill>
                  <a:schemeClr val="bg1"/>
                </a:solidFill>
                <a:latin typeface="+mj-lt"/>
              </a:rPr>
              <a:t>Дисциплина имеет комплексный, междисциплинарный характер, т.к. рассматривает социальные, медико-биологические, экологические, технологические, правовые и международные аспекты. </a:t>
            </a:r>
          </a:p>
        </p:txBody>
      </p:sp>
    </p:spTree>
    <p:extLst>
      <p:ext uri="{BB962C8B-B14F-4D97-AF65-F5344CB8AC3E}">
        <p14:creationId xmlns:p14="http://schemas.microsoft.com/office/powerpoint/2010/main" val="9043181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4"/>
          <p:cNvSpPr>
            <a:spLocks noGrp="1" noChangeArrowheads="1"/>
          </p:cNvSpPr>
          <p:nvPr>
            <p:ph type="title"/>
          </p:nvPr>
        </p:nvSpPr>
        <p:spPr/>
        <p:txBody>
          <a:bodyPr>
            <a:normAutofit/>
          </a:bodyPr>
          <a:lstStyle/>
          <a:p>
            <a:pPr eaLnBrk="1" hangingPunct="1">
              <a:defRPr/>
            </a:pPr>
            <a:r>
              <a:rPr lang="ru-RU" sz="3200" dirty="0">
                <a:solidFill>
                  <a:schemeClr val="bg1"/>
                </a:solidFill>
              </a:rPr>
              <a:t>Учебная дисциплина предполагает изучение вопросов по модулям: </a:t>
            </a:r>
          </a:p>
        </p:txBody>
      </p:sp>
      <p:sp>
        <p:nvSpPr>
          <p:cNvPr id="7171" name="AutoShape 8"/>
          <p:cNvSpPr>
            <a:spLocks noChangeAspect="1" noChangeArrowheads="1"/>
          </p:cNvSpPr>
          <p:nvPr/>
        </p:nvSpPr>
        <p:spPr bwMode="auto">
          <a:xfrm>
            <a:off x="2112964" y="1628776"/>
            <a:ext cx="8555037" cy="453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eaLnBrk="1" hangingPunct="1">
              <a:spcBef>
                <a:spcPct val="0"/>
              </a:spcBef>
              <a:buClrTx/>
              <a:buFontTx/>
              <a:buNone/>
            </a:pPr>
            <a:endParaRPr lang="ru-RU" altLang="ru-RU" sz="1800"/>
          </a:p>
        </p:txBody>
      </p:sp>
      <p:sp>
        <p:nvSpPr>
          <p:cNvPr id="7172" name="Rectangle 9"/>
          <p:cNvSpPr>
            <a:spLocks noChangeArrowheads="1"/>
          </p:cNvSpPr>
          <p:nvPr/>
        </p:nvSpPr>
        <p:spPr bwMode="auto">
          <a:xfrm>
            <a:off x="2711450" y="2028825"/>
            <a:ext cx="6840538" cy="666750"/>
          </a:xfrm>
          <a:prstGeom prst="rect">
            <a:avLst/>
          </a:prstGeom>
          <a:solidFill>
            <a:srgbClr val="FFFFFF"/>
          </a:solidFill>
          <a:ln w="25400">
            <a:solidFill>
              <a:srgbClr val="000000"/>
            </a:solidFill>
            <a:miter lim="800000"/>
            <a:headEnd/>
            <a:tailEnd/>
          </a:ln>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eaLnBrk="1" hangingPunct="1">
              <a:spcBef>
                <a:spcPct val="0"/>
              </a:spcBef>
              <a:buClrTx/>
              <a:buFontTx/>
              <a:buNone/>
            </a:pPr>
            <a:endParaRPr lang="ru-RU" altLang="ru-RU" sz="1800"/>
          </a:p>
        </p:txBody>
      </p:sp>
      <p:sp>
        <p:nvSpPr>
          <p:cNvPr id="7173" name="Line 10"/>
          <p:cNvSpPr>
            <a:spLocks noChangeShapeType="1"/>
          </p:cNvSpPr>
          <p:nvPr/>
        </p:nvSpPr>
        <p:spPr bwMode="auto">
          <a:xfrm flipH="1">
            <a:off x="3695701" y="2828925"/>
            <a:ext cx="1292225" cy="9350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74" name="Line 11"/>
          <p:cNvSpPr>
            <a:spLocks noChangeShapeType="1"/>
          </p:cNvSpPr>
          <p:nvPr/>
        </p:nvSpPr>
        <p:spPr bwMode="auto">
          <a:xfrm>
            <a:off x="6451600" y="2963863"/>
            <a:ext cx="0" cy="15986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75" name="Line 12"/>
          <p:cNvSpPr>
            <a:spLocks noChangeShapeType="1"/>
          </p:cNvSpPr>
          <p:nvPr/>
        </p:nvSpPr>
        <p:spPr bwMode="auto">
          <a:xfrm>
            <a:off x="7777164" y="2828925"/>
            <a:ext cx="968375" cy="9350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ru-RU"/>
          </a:p>
        </p:txBody>
      </p:sp>
      <p:sp>
        <p:nvSpPr>
          <p:cNvPr id="7176" name="Rectangle 13"/>
          <p:cNvSpPr>
            <a:spLocks noChangeArrowheads="1"/>
          </p:cNvSpPr>
          <p:nvPr/>
        </p:nvSpPr>
        <p:spPr bwMode="auto">
          <a:xfrm>
            <a:off x="2135189" y="3897313"/>
            <a:ext cx="3036887" cy="755650"/>
          </a:xfrm>
          <a:prstGeom prst="rect">
            <a:avLst/>
          </a:prstGeom>
          <a:solidFill>
            <a:srgbClr val="FFFFFF"/>
          </a:solidFill>
          <a:ln w="25400">
            <a:solidFill>
              <a:srgbClr val="000000"/>
            </a:solidFill>
            <a:miter lim="800000"/>
            <a:headEnd/>
            <a:tailEnd/>
          </a:ln>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eaLnBrk="1" hangingPunct="1">
              <a:spcBef>
                <a:spcPct val="0"/>
              </a:spcBef>
              <a:buClrTx/>
              <a:buFontTx/>
              <a:buNone/>
            </a:pPr>
            <a:endParaRPr lang="ru-RU" altLang="ru-RU" sz="1800"/>
          </a:p>
        </p:txBody>
      </p:sp>
      <p:sp>
        <p:nvSpPr>
          <p:cNvPr id="7177" name="Rectangle 14"/>
          <p:cNvSpPr>
            <a:spLocks noChangeArrowheads="1"/>
          </p:cNvSpPr>
          <p:nvPr/>
        </p:nvSpPr>
        <p:spPr bwMode="auto">
          <a:xfrm>
            <a:off x="8194675" y="3897313"/>
            <a:ext cx="2097088" cy="665162"/>
          </a:xfrm>
          <a:prstGeom prst="rect">
            <a:avLst/>
          </a:prstGeom>
          <a:solidFill>
            <a:srgbClr val="FFFFFF"/>
          </a:solidFill>
          <a:ln w="25400">
            <a:solidFill>
              <a:srgbClr val="000000"/>
            </a:solidFill>
            <a:miter lim="800000"/>
            <a:headEnd/>
            <a:tailEnd/>
          </a:ln>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eaLnBrk="1" hangingPunct="1">
              <a:spcBef>
                <a:spcPct val="0"/>
              </a:spcBef>
              <a:buClrTx/>
              <a:buFontTx/>
              <a:buNone/>
            </a:pPr>
            <a:endParaRPr lang="ru-RU" altLang="ru-RU" sz="1800"/>
          </a:p>
        </p:txBody>
      </p:sp>
      <p:sp>
        <p:nvSpPr>
          <p:cNvPr id="7178" name="Rectangle 15"/>
          <p:cNvSpPr>
            <a:spLocks noChangeArrowheads="1"/>
          </p:cNvSpPr>
          <p:nvPr/>
        </p:nvSpPr>
        <p:spPr bwMode="auto">
          <a:xfrm>
            <a:off x="5303839" y="4564063"/>
            <a:ext cx="29051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eaLnBrk="1" hangingPunct="1">
              <a:spcBef>
                <a:spcPct val="0"/>
              </a:spcBef>
              <a:buClrTx/>
              <a:buFontTx/>
              <a:buNone/>
            </a:pPr>
            <a:endParaRPr lang="ru-RU" altLang="ru-RU" sz="1800"/>
          </a:p>
        </p:txBody>
      </p:sp>
      <p:sp>
        <p:nvSpPr>
          <p:cNvPr id="7179" name="Text Box 16"/>
          <p:cNvSpPr txBox="1">
            <a:spLocks noChangeArrowheads="1"/>
          </p:cNvSpPr>
          <p:nvPr/>
        </p:nvSpPr>
        <p:spPr bwMode="auto">
          <a:xfrm>
            <a:off x="2566988" y="3860801"/>
            <a:ext cx="2779712"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eaLnBrk="1" hangingPunct="1">
              <a:spcBef>
                <a:spcPct val="0"/>
              </a:spcBef>
              <a:buClrTx/>
              <a:buFontTx/>
              <a:buNone/>
            </a:pPr>
            <a:r>
              <a:rPr lang="ru-RU" altLang="ru-RU" sz="1800" b="1">
                <a:solidFill>
                  <a:srgbClr val="000000"/>
                </a:solidFill>
                <a:latin typeface="Times New Roman" panose="02020603050405020304" pitchFamily="18" charset="0"/>
              </a:rPr>
              <a:t>«Основы экологии и энергосбережения»</a:t>
            </a:r>
            <a:endParaRPr lang="ru-RU" altLang="ru-RU" sz="1800">
              <a:solidFill>
                <a:srgbClr val="000000"/>
              </a:solidFill>
            </a:endParaRPr>
          </a:p>
        </p:txBody>
      </p:sp>
      <p:sp>
        <p:nvSpPr>
          <p:cNvPr id="7180" name="Text Box 17"/>
          <p:cNvSpPr txBox="1">
            <a:spLocks noChangeArrowheads="1"/>
          </p:cNvSpPr>
          <p:nvPr/>
        </p:nvSpPr>
        <p:spPr bwMode="auto">
          <a:xfrm>
            <a:off x="8350250" y="3897313"/>
            <a:ext cx="193675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eaLnBrk="1" hangingPunct="1">
              <a:spcBef>
                <a:spcPct val="0"/>
              </a:spcBef>
              <a:buClrTx/>
              <a:buFontTx/>
              <a:buNone/>
            </a:pPr>
            <a:endParaRPr lang="ru-RU" altLang="ru-RU" sz="1800"/>
          </a:p>
        </p:txBody>
      </p:sp>
      <p:sp>
        <p:nvSpPr>
          <p:cNvPr id="7181" name="Text Box 18"/>
          <p:cNvSpPr txBox="1">
            <a:spLocks noChangeArrowheads="1"/>
          </p:cNvSpPr>
          <p:nvPr/>
        </p:nvSpPr>
        <p:spPr bwMode="auto">
          <a:xfrm>
            <a:off x="4583113" y="5157788"/>
            <a:ext cx="4176712" cy="1079500"/>
          </a:xfrm>
          <a:prstGeom prst="rect">
            <a:avLst/>
          </a:prstGeom>
          <a:solidFill>
            <a:srgbClr val="FFFFFF"/>
          </a:solidFill>
          <a:ln w="25400">
            <a:solidFill>
              <a:srgbClr val="000000"/>
            </a:solidFill>
            <a:miter lim="800000"/>
            <a:headEnd/>
            <a:tailEnd/>
          </a:ln>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eaLnBrk="1" hangingPunct="1">
              <a:spcBef>
                <a:spcPct val="0"/>
              </a:spcBef>
              <a:buClrTx/>
              <a:buFontTx/>
              <a:buNone/>
            </a:pPr>
            <a:r>
              <a:rPr lang="ru-RU" altLang="ru-RU" sz="1800" b="1">
                <a:solidFill>
                  <a:srgbClr val="000000"/>
                </a:solidFill>
                <a:latin typeface="Times New Roman" panose="02020603050405020304" pitchFamily="18" charset="0"/>
              </a:rPr>
              <a:t>«Защита населения и объектов от чрезвычайных ситуаций. Радиационная безопасность»</a:t>
            </a:r>
            <a:endParaRPr lang="ru-RU" altLang="ru-RU" sz="1800">
              <a:solidFill>
                <a:srgbClr val="000000"/>
              </a:solidFill>
            </a:endParaRPr>
          </a:p>
        </p:txBody>
      </p:sp>
      <p:sp>
        <p:nvSpPr>
          <p:cNvPr id="7182" name="Text Box 19"/>
          <p:cNvSpPr txBox="1">
            <a:spLocks noChangeArrowheads="1"/>
          </p:cNvSpPr>
          <p:nvPr/>
        </p:nvSpPr>
        <p:spPr bwMode="auto">
          <a:xfrm>
            <a:off x="8032751" y="4030664"/>
            <a:ext cx="2424113"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eaLnBrk="1" hangingPunct="1">
              <a:spcBef>
                <a:spcPct val="0"/>
              </a:spcBef>
              <a:buClrTx/>
              <a:buFontTx/>
              <a:buNone/>
            </a:pPr>
            <a:r>
              <a:rPr lang="en-US" altLang="ru-RU" sz="1200" b="1">
                <a:latin typeface="Times New Roman" panose="02020603050405020304" pitchFamily="18" charset="0"/>
              </a:rPr>
              <a:t>      </a:t>
            </a:r>
            <a:r>
              <a:rPr lang="ru-RU" altLang="ru-RU" sz="1200" b="1">
                <a:solidFill>
                  <a:srgbClr val="000000"/>
                </a:solidFill>
                <a:latin typeface="Times New Roman" panose="02020603050405020304" pitchFamily="18" charset="0"/>
              </a:rPr>
              <a:t>«</a:t>
            </a:r>
            <a:r>
              <a:rPr lang="ru-RU" altLang="ru-RU" sz="1800" b="1">
                <a:solidFill>
                  <a:srgbClr val="000000"/>
                </a:solidFill>
                <a:latin typeface="Times New Roman" panose="02020603050405020304" pitchFamily="18" charset="0"/>
              </a:rPr>
              <a:t>Охрана труда»</a:t>
            </a:r>
            <a:endParaRPr lang="ru-RU" altLang="ru-RU" sz="1800">
              <a:solidFill>
                <a:srgbClr val="000000"/>
              </a:solidFill>
            </a:endParaRPr>
          </a:p>
        </p:txBody>
      </p:sp>
      <p:sp>
        <p:nvSpPr>
          <p:cNvPr id="7183" name="Text Box 20"/>
          <p:cNvSpPr txBox="1">
            <a:spLocks noChangeArrowheads="1"/>
          </p:cNvSpPr>
          <p:nvPr/>
        </p:nvSpPr>
        <p:spPr bwMode="auto">
          <a:xfrm>
            <a:off x="3648076" y="2133600"/>
            <a:ext cx="54721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Char char="•"/>
              <a:defRPr sz="3200">
                <a:solidFill>
                  <a:schemeClr val="tx1"/>
                </a:solidFill>
                <a:latin typeface="Garamond" panose="02020404030301010803" pitchFamily="18" charset="0"/>
              </a:defRPr>
            </a:lvl1pPr>
            <a:lvl2pPr marL="742950" indent="-285750">
              <a:spcBef>
                <a:spcPct val="20000"/>
              </a:spcBef>
              <a:buChar char="–"/>
              <a:defRPr sz="2800">
                <a:solidFill>
                  <a:schemeClr val="tx1"/>
                </a:solidFill>
                <a:latin typeface="Garamond" panose="02020404030301010803" pitchFamily="18" charset="0"/>
              </a:defRPr>
            </a:lvl2pPr>
            <a:lvl3pPr marL="1143000" indent="-228600">
              <a:spcBef>
                <a:spcPct val="20000"/>
              </a:spcBef>
              <a:buClr>
                <a:schemeClr val="tx2"/>
              </a:buClr>
              <a:buChar char="•"/>
              <a:defRPr sz="2400">
                <a:solidFill>
                  <a:schemeClr val="tx1"/>
                </a:solidFill>
                <a:latin typeface="Garamond" panose="02020404030301010803" pitchFamily="18" charset="0"/>
              </a:defRPr>
            </a:lvl3pPr>
            <a:lvl4pPr marL="1600200" indent="-228600">
              <a:spcBef>
                <a:spcPct val="20000"/>
              </a:spcBef>
              <a:buChar char="–"/>
              <a:defRPr sz="2000">
                <a:solidFill>
                  <a:schemeClr val="tx1"/>
                </a:solidFill>
                <a:latin typeface="Garamond" panose="02020404030301010803" pitchFamily="18" charset="0"/>
              </a:defRPr>
            </a:lvl4pPr>
            <a:lvl5pPr marL="2057400" indent="-228600">
              <a:spcBef>
                <a:spcPct val="20000"/>
              </a:spcBef>
              <a:buClr>
                <a:schemeClr val="folHlink"/>
              </a:buClr>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Clr>
                <a:schemeClr val="folHlink"/>
              </a:buClr>
              <a:buChar char="•"/>
              <a:defRPr sz="2000">
                <a:solidFill>
                  <a:schemeClr val="tx1"/>
                </a:solidFill>
                <a:latin typeface="Garamond" panose="02020404030301010803" pitchFamily="18" charset="0"/>
              </a:defRPr>
            </a:lvl9pPr>
          </a:lstStyle>
          <a:p>
            <a:pPr eaLnBrk="1" hangingPunct="1">
              <a:spcBef>
                <a:spcPct val="0"/>
              </a:spcBef>
              <a:buClrTx/>
              <a:buFontTx/>
              <a:buNone/>
            </a:pPr>
            <a:r>
              <a:rPr lang="ru-RU" altLang="ru-RU" sz="1200" b="1">
                <a:latin typeface="Times New Roman" panose="02020603050405020304" pitchFamily="18" charset="0"/>
              </a:rPr>
              <a:t>«</a:t>
            </a:r>
            <a:r>
              <a:rPr lang="ru-RU" altLang="ru-RU" sz="1800" b="1">
                <a:solidFill>
                  <a:srgbClr val="000000"/>
                </a:solidFill>
                <a:latin typeface="Times New Roman" panose="02020603050405020304" pitchFamily="18" charset="0"/>
              </a:rPr>
              <a:t>Безопасность жизнедеятельности человека»</a:t>
            </a:r>
            <a:endParaRPr lang="ru-RU" altLang="ru-RU" sz="1800">
              <a:solidFill>
                <a:srgbClr val="000000"/>
              </a:solidFill>
            </a:endParaRPr>
          </a:p>
        </p:txBody>
      </p:sp>
    </p:spTree>
    <p:extLst>
      <p:ext uri="{BB962C8B-B14F-4D97-AF65-F5344CB8AC3E}">
        <p14:creationId xmlns:p14="http://schemas.microsoft.com/office/powerpoint/2010/main" val="8605512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448585" y="226244"/>
            <a:ext cx="9144000" cy="836712"/>
          </a:xfrm>
        </p:spPr>
        <p:txBody>
          <a:bodyPr>
            <a:noAutofit/>
          </a:bodyPr>
          <a:lstStyle/>
          <a:p>
            <a:r>
              <a:rPr lang="ru-RU" sz="2400" b="1" dirty="0">
                <a:solidFill>
                  <a:schemeClr val="bg1"/>
                </a:solidFill>
                <a:latin typeface="Times New Roman" pitchFamily="18" charset="0"/>
                <a:cs typeface="Times New Roman" pitchFamily="18" charset="0"/>
              </a:rPr>
              <a:t>Основные разделы в рамках изучения дисциплины БЖЧ</a:t>
            </a:r>
          </a:p>
        </p:txBody>
      </p:sp>
      <p:sp>
        <p:nvSpPr>
          <p:cNvPr id="3" name="Подзаголовок 2"/>
          <p:cNvSpPr>
            <a:spLocks noGrp="1"/>
          </p:cNvSpPr>
          <p:nvPr>
            <p:ph type="subTitle" idx="1"/>
          </p:nvPr>
        </p:nvSpPr>
        <p:spPr>
          <a:xfrm>
            <a:off x="537329" y="1383466"/>
            <a:ext cx="10944519" cy="5149309"/>
          </a:xfrm>
        </p:spPr>
        <p:txBody>
          <a:bodyPr>
            <a:normAutofit/>
          </a:bodyPr>
          <a:lstStyle/>
          <a:p>
            <a:r>
              <a:rPr lang="ru-RU" sz="2400" b="1" spc="-10" dirty="0">
                <a:solidFill>
                  <a:schemeClr val="bg1"/>
                </a:solidFill>
                <a:latin typeface="+mj-lt"/>
                <a:ea typeface="Calibri"/>
                <a:cs typeface="Times New Roman"/>
              </a:rPr>
              <a:t>Охрана труда</a:t>
            </a:r>
            <a:r>
              <a:rPr lang="ru-RU" sz="2400" spc="-10" dirty="0">
                <a:solidFill>
                  <a:schemeClr val="bg1"/>
                </a:solidFill>
                <a:latin typeface="+mj-lt"/>
                <a:ea typeface="Calibri"/>
                <a:cs typeface="Times New Roman"/>
              </a:rPr>
              <a:t> - это система обеспечения безопасности жизни и здоровья работников в процессе трудовой деятельности, включающая правовые, органи­зационно-технические и лечебно-профилактические мероприятия. </a:t>
            </a:r>
            <a:endParaRPr lang="ru-RU" sz="2400" spc="-10" dirty="0" smtClean="0">
              <a:solidFill>
                <a:schemeClr val="bg1"/>
              </a:solidFill>
              <a:latin typeface="+mj-lt"/>
              <a:ea typeface="Calibri"/>
              <a:cs typeface="Times New Roman"/>
            </a:endParaRPr>
          </a:p>
          <a:p>
            <a:endParaRPr lang="ru-RU" sz="2400" spc="-10" dirty="0">
              <a:solidFill>
                <a:schemeClr val="bg1"/>
              </a:solidFill>
              <a:latin typeface="+mj-lt"/>
              <a:ea typeface="Calibri"/>
              <a:cs typeface="Times New Roman"/>
            </a:endParaRPr>
          </a:p>
          <a:p>
            <a:r>
              <a:rPr lang="ru-RU" altLang="ru-RU" sz="2400" b="1" dirty="0" smtClean="0">
                <a:solidFill>
                  <a:schemeClr val="bg1"/>
                </a:solidFill>
                <a:latin typeface="+mj-lt"/>
              </a:rPr>
              <a:t>«</a:t>
            </a:r>
            <a:r>
              <a:rPr lang="ru-RU" altLang="ru-RU" sz="2400" b="1" dirty="0">
                <a:solidFill>
                  <a:schemeClr val="bg1"/>
                </a:solidFill>
                <a:latin typeface="+mj-lt"/>
              </a:rPr>
              <a:t>Охрана труда» </a:t>
            </a:r>
            <a:r>
              <a:rPr lang="ru-RU" altLang="ru-RU" sz="2400" dirty="0">
                <a:solidFill>
                  <a:schemeClr val="bg1"/>
                </a:solidFill>
                <a:latin typeface="+mj-lt"/>
              </a:rPr>
              <a:t>– учебный модуль, предметом которого является законодательство Республики Беларусь в области охраны труда, санитарно-гигиенические требования к производственной среде. </a:t>
            </a:r>
          </a:p>
          <a:p>
            <a:r>
              <a:rPr lang="ru-RU" altLang="ru-RU" sz="2400" dirty="0">
                <a:solidFill>
                  <a:schemeClr val="bg1"/>
                </a:solidFill>
                <a:latin typeface="+mj-lt"/>
              </a:rPr>
              <a:t>Производственная безопасность, защита от поражения электрическим током и защита от опасных и вредных факторов при работе на персональном компьютере</a:t>
            </a:r>
            <a:r>
              <a:rPr lang="ru-RU" altLang="ru-RU" sz="2400" dirty="0" smtClean="0">
                <a:solidFill>
                  <a:schemeClr val="bg1"/>
                </a:solidFill>
                <a:latin typeface="+mj-lt"/>
              </a:rPr>
              <a:t>.</a:t>
            </a:r>
          </a:p>
          <a:p>
            <a:endParaRPr lang="ru-RU" altLang="ru-RU" sz="2400" dirty="0">
              <a:solidFill>
                <a:schemeClr val="bg1"/>
              </a:solidFill>
              <a:latin typeface="+mj-lt"/>
            </a:endParaRPr>
          </a:p>
          <a:p>
            <a:pPr indent="450215">
              <a:lnSpc>
                <a:spcPct val="110000"/>
              </a:lnSpc>
              <a:spcBef>
                <a:spcPts val="0"/>
              </a:spcBef>
              <a:spcAft>
                <a:spcPts val="0"/>
              </a:spcAft>
            </a:pPr>
            <a:endParaRPr lang="ru-RU" sz="1800" dirty="0" smtClean="0">
              <a:solidFill>
                <a:schemeClr val="bg1"/>
              </a:solidFill>
              <a:ea typeface="Calibri"/>
              <a:cs typeface="Times New Roman"/>
            </a:endParaRPr>
          </a:p>
          <a:p>
            <a:pPr indent="450215">
              <a:lnSpc>
                <a:spcPct val="110000"/>
              </a:lnSpc>
              <a:spcBef>
                <a:spcPts val="0"/>
              </a:spcBef>
              <a:spcAft>
                <a:spcPts val="0"/>
              </a:spcAft>
            </a:pPr>
            <a:endParaRPr lang="en-US" sz="2400" b="1" spc="-10" dirty="0" smtClean="0">
              <a:solidFill>
                <a:schemeClr val="bg1"/>
              </a:solidFill>
              <a:latin typeface="Times New Roman"/>
              <a:ea typeface="Calibri"/>
              <a:cs typeface="Times New Roman"/>
            </a:endParaRPr>
          </a:p>
          <a:p>
            <a:pPr algn="just"/>
            <a:endParaRPr lang="ru-RU" sz="2400" dirty="0">
              <a:latin typeface="Times New Roman" pitchFamily="18" charset="0"/>
              <a:cs typeface="Times New Roman" pitchFamily="18" charset="0"/>
            </a:endParaRPr>
          </a:p>
        </p:txBody>
      </p:sp>
    </p:spTree>
    <p:extLst>
      <p:ext uri="{BB962C8B-B14F-4D97-AF65-F5344CB8AC3E}">
        <p14:creationId xmlns:p14="http://schemas.microsoft.com/office/powerpoint/2010/main" val="3976827123"/>
      </p:ext>
    </p:extLst>
  </p:cSld>
  <p:clrMapOvr>
    <a:masterClrMapping/>
  </p:clrMapOvr>
  <p:timing>
    <p:tnLst>
      <p:par>
        <p:cTn id="1" dur="indefinite" restart="never" nodeType="tmRoot"/>
      </p:par>
    </p:tnLst>
  </p:timing>
</p:sld>
</file>

<file path=ppt/theme/theme1.xml><?xml version="1.0" encoding="utf-8"?>
<a:theme xmlns:a="http://schemas.openxmlformats.org/drawingml/2006/main" name="Сектор">
  <a:themeElements>
    <a:clrScheme name="Сектор">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ектор">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5440</TotalTime>
  <Words>5805</Words>
  <Application>Microsoft Office PowerPoint</Application>
  <PresentationFormat>Широкоэкранный</PresentationFormat>
  <Paragraphs>507</Paragraphs>
  <Slides>58</Slides>
  <Notes>5</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58</vt:i4>
      </vt:variant>
    </vt:vector>
  </HeadingPairs>
  <TitlesOfParts>
    <vt:vector size="69" baseType="lpstr">
      <vt:lpstr>-apple-system</vt:lpstr>
      <vt:lpstr>Arial</vt:lpstr>
      <vt:lpstr>Calibri</vt:lpstr>
      <vt:lpstr>Garamond</vt:lpstr>
      <vt:lpstr>inherit</vt:lpstr>
      <vt:lpstr>Roboto</vt:lpstr>
      <vt:lpstr>Times New Roman</vt:lpstr>
      <vt:lpstr>Verdana</vt:lpstr>
      <vt:lpstr>Wingdings</vt:lpstr>
      <vt:lpstr>Wingdings 3</vt:lpstr>
      <vt:lpstr>Сектор</vt:lpstr>
      <vt:lpstr>Безопасность жизнедеятельности человека</vt:lpstr>
      <vt:lpstr>Презентация PowerPoint</vt:lpstr>
      <vt:lpstr>Литература</vt:lpstr>
      <vt:lpstr>Дополнительная</vt:lpstr>
      <vt:lpstr>Презентация PowerPoint</vt:lpstr>
      <vt:lpstr>1.Предмет, цель и задачи дисциплины  «Безопасность жизнедеятельности человека».</vt:lpstr>
      <vt:lpstr>Презентация PowerPoint</vt:lpstr>
      <vt:lpstr>Учебная дисциплина предполагает изучение вопросов по модулям: </vt:lpstr>
      <vt:lpstr>Основные разделы в рамках изучения дисциплины БЖЧ</vt:lpstr>
      <vt:lpstr>Презентация PowerPoint</vt:lpstr>
      <vt:lpstr>Презентация PowerPoint</vt:lpstr>
      <vt:lpstr>Презентация PowerPoint</vt:lpstr>
      <vt:lpstr>Презентация PowerPoint</vt:lpstr>
      <vt:lpstr>Презентация PowerPoint</vt:lpstr>
      <vt:lpstr>Вопрос 1</vt:lpstr>
      <vt:lpstr>Вопрос 2</vt:lpstr>
      <vt:lpstr>Вопрос 2</vt:lpstr>
      <vt:lpstr>Презентация PowerPoint</vt:lpstr>
      <vt:lpstr>Презентация PowerPoint</vt:lpstr>
      <vt:lpstr>Презентация PowerPoint</vt:lpstr>
      <vt:lpstr>Презентация PowerPoint</vt:lpstr>
      <vt:lpstr>3. Опасности и их источники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5. Принципы, методы и средства обеспечения безопасности </vt:lpstr>
      <vt:lpstr>Обеспечение безопасности  может быть достигнуто реализацией трех основных методов:</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Geny</dc:creator>
  <cp:lastModifiedBy>Henadzi Babraunichy</cp:lastModifiedBy>
  <cp:revision>228</cp:revision>
  <dcterms:created xsi:type="dcterms:W3CDTF">2017-08-17T18:50:04Z</dcterms:created>
  <dcterms:modified xsi:type="dcterms:W3CDTF">2021-09-26T09:38:06Z</dcterms:modified>
</cp:coreProperties>
</file>